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core-properties" Target="docProps/core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3" r:id="rId3"/>
  </p:sldMasterIdLst>
  <p:notesMasterIdLst>
    <p:notesMasterId r:id="rId30"/>
  </p:notesMasterIdLst>
  <p:sldIdLst>
    <p:sldId id="256" r:id="rId4"/>
    <p:sldId id="257" r:id="rId5"/>
    <p:sldId id="282" r:id="rId6"/>
    <p:sldId id="283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87" r:id="rId15"/>
    <p:sldId id="268" r:id="rId16"/>
    <p:sldId id="269" r:id="rId17"/>
    <p:sldId id="290" r:id="rId18"/>
    <p:sldId id="291" r:id="rId19"/>
    <p:sldId id="271" r:id="rId20"/>
    <p:sldId id="288" r:id="rId21"/>
    <p:sldId id="289" r:id="rId22"/>
    <p:sldId id="273" r:id="rId23"/>
    <p:sldId id="286" r:id="rId24"/>
    <p:sldId id="275" r:id="rId25"/>
    <p:sldId id="281" r:id="rId26"/>
    <p:sldId id="285" r:id="rId27"/>
    <p:sldId id="284" r:id="rId28"/>
    <p:sldId id="280" r:id="rId29"/>
  </p:sldIdLst>
  <p:sldSz cx="12192000" cy="6858000"/>
  <p:notesSz cx="6858000" cy="12192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8" d="100"/>
          <a:sy n="88" d="100"/>
        </p:scale>
        <p:origin x="388" y="2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move the slide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08034AF8-73F6-46E5-A8B6-5F9A36EFEE88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4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0CEA116-1E80-4B0E-94ED-4894C6384D6C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6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The Doctrine of Discovery is applied to the Americas, India, China, Australia and beyond.</a:t>
            </a:r>
          </a:p>
        </p:txBody>
      </p:sp>
      <p:sp>
        <p:nvSpPr>
          <p:cNvPr id="368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A284328-3B67-40DE-B3F8-D194A0D44357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10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7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1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2DDED27-002C-4D95-A385-5E661C3D7755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7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F44FA24-47E2-4AEA-8F63-EA35726E4462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13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7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0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7D9CB8A-36FB-4249-9AEF-58B86520762E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14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AC314-5560-9FA7-D26E-FD894D2EF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>
            <a:extLst>
              <a:ext uri="{FF2B5EF4-FFF2-40B4-BE49-F238E27FC236}">
                <a16:creationId xmlns:a16="http://schemas.microsoft.com/office/drawing/2014/main" id="{3D8491DC-FF50-E78E-2AD1-87F194B26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79" name="PlaceHolder 2">
            <a:extLst>
              <a:ext uri="{FF2B5EF4-FFF2-40B4-BE49-F238E27FC236}">
                <a16:creationId xmlns:a16="http://schemas.microsoft.com/office/drawing/2014/main" id="{829848F3-C054-4DE8-B7FB-BF502D3F6D3A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0" name="PlaceHolder 3">
            <a:extLst>
              <a:ext uri="{FF2B5EF4-FFF2-40B4-BE49-F238E27FC236}">
                <a16:creationId xmlns:a16="http://schemas.microsoft.com/office/drawing/2014/main" id="{3ED20DB3-0BD7-ED47-A47E-69EA439C3B7E}"/>
              </a:ext>
            </a:extLst>
          </p:cNvPr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9CB8A-36FB-4249-9AEF-58B86520762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20337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70898-C3FA-B978-9DDC-888CB2ECC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>
            <a:extLst>
              <a:ext uri="{FF2B5EF4-FFF2-40B4-BE49-F238E27FC236}">
                <a16:creationId xmlns:a16="http://schemas.microsoft.com/office/drawing/2014/main" id="{9B16697B-CF13-B83C-B0A6-5293186BFC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79" name="PlaceHolder 2">
            <a:extLst>
              <a:ext uri="{FF2B5EF4-FFF2-40B4-BE49-F238E27FC236}">
                <a16:creationId xmlns:a16="http://schemas.microsoft.com/office/drawing/2014/main" id="{93DD284B-1E5B-A6FC-FB8F-FAB721E57D95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0" name="PlaceHolder 3">
            <a:extLst>
              <a:ext uri="{FF2B5EF4-FFF2-40B4-BE49-F238E27FC236}">
                <a16:creationId xmlns:a16="http://schemas.microsoft.com/office/drawing/2014/main" id="{61A5E04E-3D53-F50F-3E21-7D9A413CB2E3}"/>
              </a:ext>
            </a:extLst>
          </p:cNvPr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9CB8A-36FB-4249-9AEF-58B86520762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994738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5D7941F-490B-4480-9D65-61D500F6CAC9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17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9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2" name="PlaceHolder 3"/>
          <p:cNvSpPr>
            <a:spLocks noGrp="1"/>
          </p:cNvSpPr>
          <p:nvPr>
            <p:ph type="sldNum" idx="2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37FE738-D204-458A-9E2D-ED089467D38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20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.</a:t>
            </a:r>
          </a:p>
        </p:txBody>
      </p:sp>
      <p:sp>
        <p:nvSpPr>
          <p:cNvPr id="344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5A37061-32D4-4C59-AA7C-04DB32D568A9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8" name="PlaceHolder 3"/>
          <p:cNvSpPr>
            <a:spLocks noGrp="1"/>
          </p:cNvSpPr>
          <p:nvPr>
            <p:ph type="sldNum" idx="2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0FCD23B-8C70-4A28-9970-F8E478674C6D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22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9DEAB1A-BC64-4D22-8CC4-86535249D76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5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5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en-US" sz="20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.</a:t>
            </a:r>
          </a:p>
        </p:txBody>
      </p:sp>
      <p:sp>
        <p:nvSpPr>
          <p:cNvPr id="356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4FA0306-6A79-4ED9-AE47-4B331CF4720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5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C597256-B7D8-486B-A6FF-EEDC229F14B7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7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6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3E697D0-26C6-4704-9E83-6D5B255E2535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8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6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5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55FE6B9-EA9F-479D-97C9-861E6AEC8AB5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9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81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408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039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2160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838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8713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0909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"/>
          </a:xfrm>
          <a:prstGeom prst="rect">
            <a:avLst/>
          </a:prstGeom>
          <a:solidFill>
            <a:srgbClr val="D6A646"/>
          </a:solidFill>
          <a:ln w="12700">
            <a:solidFill>
              <a:srgbClr val="D6A646"/>
            </a:solidFill>
            <a:prstDash val="solid"/>
          </a:ln>
        </p:spPr>
        <p:txBody>
          <a:bodyPr/>
          <a:lstStyle/>
          <a:p>
            <a:endParaRPr lang="en-TT"/>
          </a:p>
        </p:txBody>
      </p:sp>
      <p:sp>
        <p:nvSpPr>
          <p:cNvPr id="3" name="Text 1"/>
          <p:cNvSpPr/>
          <p:nvPr/>
        </p:nvSpPr>
        <p:spPr>
          <a:xfrm>
            <a:off x="457200" y="109728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50" dirty="0">
                <a:solidFill>
                  <a:srgbClr val="B8AD9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30TH ANNUAL EMANCIPATION LECTURE • 2026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7315200" y="109728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80" dirty="0">
                <a:solidFill>
                  <a:srgbClr val="6F68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ENDING 600 YEARS OF WHITE EMPIRE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28816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7E766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569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70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5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432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09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547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29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28816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7E766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249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526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F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B0B0A"/>
          </a:solidFill>
          <a:ln w="12700">
            <a:solidFill>
              <a:srgbClr val="0B0B0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9" name="Image 0" descr="/mnt/data/a_dramatic_high_contrast_event_poster_lecture_sli.png"/>
          <p:cNvPicPr/>
          <p:nvPr/>
        </p:nvPicPr>
        <p:blipFill>
          <a:blip r:embed="rId3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9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Image 0" descr="/mnt/data/a_dramatic_high_resolution_cyber_espionage_geo_st.png"/>
          <p:cNvPicPr/>
          <p:nvPr/>
        </p:nvPicPr>
        <p:blipFill>
          <a:blip r:embed="rId3"/>
          <a:srcRect t="24" b="24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" name="Shape 0"/>
          <p:cNvSpPr/>
          <p:nvPr/>
        </p:nvSpPr>
        <p:spPr>
          <a:xfrm>
            <a:off x="0" y="2438681"/>
            <a:ext cx="12191400" cy="4419319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000000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-US" sz="3200" dirty="0">
                <a:solidFill>
                  <a:srgbClr val="F4EF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doctrine first aimed at North and West Africa became a global operating system wherever European powers travelled.</a:t>
            </a:r>
            <a:endParaRPr lang="en-US" sz="3200" b="0" u="none" strike="noStrike" dirty="0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24" name="Text 1"/>
          <p:cNvSpPr/>
          <p:nvPr/>
        </p:nvSpPr>
        <p:spPr>
          <a:xfrm>
            <a:off x="567000" y="34740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100" b="1" u="none" strike="noStrike" dirty="0">
                <a:solidFill>
                  <a:srgbClr val="F6F3EB"/>
                </a:solidFill>
                <a:effectLst/>
                <a:uFillTx/>
                <a:latin typeface="Georgia" panose="02040502050405020303" pitchFamily="18" charset="0"/>
                <a:ea typeface="Aptos Display"/>
              </a:rPr>
              <a:t>The system expands</a:t>
            </a:r>
            <a:endParaRPr lang="en-US" sz="3100" b="0" u="none" strike="noStrike" dirty="0">
              <a:solidFill>
                <a:srgbClr val="FFFFFF"/>
              </a:solidFill>
              <a:effectLst/>
              <a:uFillTx/>
              <a:latin typeface="Georgia" panose="02040502050405020303" pitchFamily="18" charset="0"/>
            </a:endParaRPr>
          </a:p>
        </p:txBody>
      </p:sp>
      <p:sp>
        <p:nvSpPr>
          <p:cNvPr id="125" name="Shape 2"/>
          <p:cNvSpPr/>
          <p:nvPr/>
        </p:nvSpPr>
        <p:spPr>
          <a:xfrm>
            <a:off x="566640" y="1023840"/>
            <a:ext cx="1005840" cy="360"/>
          </a:xfrm>
          <a:prstGeom prst="line">
            <a:avLst/>
          </a:prstGeom>
          <a:ln w="25400">
            <a:solidFill>
              <a:srgbClr val="CBA15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26" name="Text 3"/>
          <p:cNvSpPr/>
          <p:nvPr/>
        </p:nvSpPr>
        <p:spPr>
          <a:xfrm>
            <a:off x="1664280" y="1051560"/>
            <a:ext cx="987516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u="none" strike="noStrike" dirty="0">
                <a:solidFill>
                  <a:srgbClr val="FFC000"/>
                </a:solidFill>
                <a:effectLst/>
                <a:uFillTx/>
                <a:latin typeface="Aptos"/>
              </a:rPr>
              <a:t>What began in Africa became a global operating system.</a:t>
            </a:r>
            <a:endParaRPr lang="en-US" sz="1900" u="none" strike="noStrike" dirty="0">
              <a:solidFill>
                <a:srgbClr val="FFC000"/>
              </a:solidFill>
              <a:effectLst/>
              <a:uFillTx/>
              <a:latin typeface="Arial"/>
            </a:endParaRPr>
          </a:p>
        </p:txBody>
      </p:sp>
      <p:sp>
        <p:nvSpPr>
          <p:cNvPr id="127" name="Text 4"/>
          <p:cNvSpPr/>
          <p:nvPr/>
        </p:nvSpPr>
        <p:spPr>
          <a:xfrm>
            <a:off x="822960" y="5376600"/>
            <a:ext cx="2011320" cy="31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THE AMERICAS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 5"/>
          <p:cNvSpPr/>
          <p:nvPr/>
        </p:nvSpPr>
        <p:spPr>
          <a:xfrm>
            <a:off x="3063240" y="5376600"/>
            <a:ext cx="2011320" cy="31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INDIA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 6"/>
          <p:cNvSpPr/>
          <p:nvPr/>
        </p:nvSpPr>
        <p:spPr>
          <a:xfrm>
            <a:off x="5303520" y="5376600"/>
            <a:ext cx="2011320" cy="31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SOUTHEAST ASIA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 7"/>
          <p:cNvSpPr/>
          <p:nvPr/>
        </p:nvSpPr>
        <p:spPr>
          <a:xfrm>
            <a:off x="7543800" y="5376600"/>
            <a:ext cx="2011320" cy="31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CHINA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" name="Text 8"/>
          <p:cNvSpPr/>
          <p:nvPr/>
        </p:nvSpPr>
        <p:spPr>
          <a:xfrm>
            <a:off x="9784080" y="5376600"/>
            <a:ext cx="2011320" cy="31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AUSTRALIA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2" name="Text 9"/>
          <p:cNvSpPr/>
          <p:nvPr/>
        </p:nvSpPr>
        <p:spPr>
          <a:xfrm>
            <a:off x="11475720" y="6492240"/>
            <a:ext cx="36540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40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 0"/>
          <p:cNvSpPr/>
          <p:nvPr/>
        </p:nvSpPr>
        <p:spPr>
          <a:xfrm>
            <a:off x="457200" y="146160"/>
            <a:ext cx="438876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F6F3EB"/>
                </a:solidFill>
                <a:effectLst/>
                <a:uFillTx/>
                <a:latin typeface="Aptos"/>
              </a:rPr>
              <a:t>30TH ANNUAL EMANCIPATION LECTURE • 2026</a:t>
            </a:r>
            <a:endParaRPr lang="en-US" sz="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 1"/>
          <p:cNvSpPr/>
          <p:nvPr/>
        </p:nvSpPr>
        <p:spPr>
          <a:xfrm>
            <a:off x="8321040" y="146160"/>
            <a:ext cx="338292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F6F3EB"/>
                </a:solidFill>
                <a:effectLst/>
                <a:uFillTx/>
                <a:latin typeface="Aptos"/>
              </a:rPr>
              <a:t>ENDING 600 YEARS OF WHITE EMPIRE</a:t>
            </a:r>
            <a:endParaRPr lang="en-US" sz="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 2"/>
          <p:cNvSpPr/>
          <p:nvPr/>
        </p:nvSpPr>
        <p:spPr>
          <a:xfrm>
            <a:off x="567000" y="34740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100" b="1" u="none" strike="noStrike" dirty="0">
                <a:solidFill>
                  <a:srgbClr val="F6F3EB"/>
                </a:solidFill>
                <a:effectLst/>
                <a:uFillTx/>
                <a:latin typeface="Georgia" panose="02040502050405020303" pitchFamily="18" charset="0"/>
                <a:ea typeface="Aptos Display"/>
              </a:rPr>
              <a:t>Two visions of humanity</a:t>
            </a:r>
            <a:endParaRPr lang="en-US" sz="3100" b="0" u="none" strike="noStrike" dirty="0">
              <a:solidFill>
                <a:srgbClr val="FFFFFF"/>
              </a:solidFill>
              <a:effectLst/>
              <a:uFillTx/>
              <a:latin typeface="Georgia" panose="02040502050405020303" pitchFamily="18" charset="0"/>
            </a:endParaRPr>
          </a:p>
        </p:txBody>
      </p:sp>
      <p:sp>
        <p:nvSpPr>
          <p:cNvPr id="136" name="Shape 3"/>
          <p:cNvSpPr/>
          <p:nvPr/>
        </p:nvSpPr>
        <p:spPr>
          <a:xfrm>
            <a:off x="566640" y="1023840"/>
            <a:ext cx="1005840" cy="360"/>
          </a:xfrm>
          <a:prstGeom prst="line">
            <a:avLst/>
          </a:prstGeom>
          <a:ln w="25400">
            <a:solidFill>
              <a:srgbClr val="CBA15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37" name="Text 4"/>
          <p:cNvSpPr/>
          <p:nvPr/>
        </p:nvSpPr>
        <p:spPr>
          <a:xfrm>
            <a:off x="1664280" y="1051560"/>
            <a:ext cx="987516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Divine equality versus a racial caste system</a:t>
            </a:r>
            <a:endParaRPr lang="en-US" sz="19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8" name="Shape 5"/>
          <p:cNvSpPr/>
          <p:nvPr/>
        </p:nvSpPr>
        <p:spPr>
          <a:xfrm>
            <a:off x="731520" y="1554480"/>
            <a:ext cx="5166000" cy="3840120"/>
          </a:xfrm>
          <a:prstGeom prst="rect">
            <a:avLst/>
          </a:prstGeom>
          <a:solidFill>
            <a:srgbClr val="F3EBDC"/>
          </a:solidFill>
          <a:ln w="12700">
            <a:solidFill>
              <a:srgbClr val="F3EBDC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39" name="Text 6"/>
          <p:cNvSpPr/>
          <p:nvPr/>
        </p:nvSpPr>
        <p:spPr>
          <a:xfrm>
            <a:off x="1005840" y="1874520"/>
            <a:ext cx="4480200" cy="3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u="none" strike="noStrike" dirty="0">
                <a:effectLst/>
                <a:uFillTx/>
                <a:latin typeface="Aptos Display"/>
                <a:ea typeface="Aptos Display"/>
              </a:rPr>
              <a:t>QUR’AN 49:13</a:t>
            </a:r>
            <a:endParaRPr lang="en-US" sz="2600" b="0" u="none" strike="noStrike" dirty="0">
              <a:effectLst/>
              <a:uFillTx/>
              <a:latin typeface="Arial"/>
            </a:endParaRPr>
          </a:p>
        </p:txBody>
      </p:sp>
      <p:sp>
        <p:nvSpPr>
          <p:cNvPr id="140" name="Text 7"/>
          <p:cNvSpPr/>
          <p:nvPr/>
        </p:nvSpPr>
        <p:spPr>
          <a:xfrm>
            <a:off x="1005840" y="2514600"/>
            <a:ext cx="4480200" cy="77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850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u="none" strike="noStrike" dirty="0">
                <a:effectLst/>
                <a:uFillTx/>
                <a:latin typeface="Aptos"/>
              </a:rPr>
              <a:t>“We have made you nations and tribes that you may know one another</a:t>
            </a:r>
            <a:r>
              <a:rPr lang="en-US" sz="2400" b="0" u="none" strike="noStrike" dirty="0">
                <a:solidFill>
                  <a:srgbClr val="F6F3EB"/>
                </a:solidFill>
                <a:effectLst/>
                <a:uFillTx/>
                <a:latin typeface="Aptos"/>
              </a:rPr>
              <a:t>…”</a:t>
            </a:r>
            <a:endParaRPr lang="en-US" sz="2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 8"/>
          <p:cNvSpPr/>
          <p:nvPr/>
        </p:nvSpPr>
        <p:spPr>
          <a:xfrm>
            <a:off x="1005840" y="3931920"/>
            <a:ext cx="448020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 dirty="0">
                <a:effectLst/>
                <a:uFillTx/>
                <a:latin typeface="Aptos"/>
              </a:rPr>
              <a:t>Nobility is measured by conduct — not race, tribe, </a:t>
            </a:r>
            <a:r>
              <a:rPr lang="en-US" sz="2200" b="1" u="none" strike="noStrike" dirty="0" err="1">
                <a:effectLst/>
                <a:uFillTx/>
                <a:latin typeface="Aptos"/>
              </a:rPr>
              <a:t>colour</a:t>
            </a:r>
            <a:r>
              <a:rPr lang="en-US" sz="2200" b="1" u="none" strike="noStrike" dirty="0">
                <a:effectLst/>
                <a:uFillTx/>
                <a:latin typeface="Aptos"/>
              </a:rPr>
              <a:t> or empire.</a:t>
            </a:r>
            <a:endParaRPr lang="en-US" sz="2200" b="0" u="none" strike="noStrike" dirty="0">
              <a:effectLst/>
              <a:uFillTx/>
              <a:latin typeface="Arial"/>
            </a:endParaRPr>
          </a:p>
        </p:txBody>
      </p:sp>
      <p:sp>
        <p:nvSpPr>
          <p:cNvPr id="142" name="Shape 9"/>
          <p:cNvSpPr/>
          <p:nvPr/>
        </p:nvSpPr>
        <p:spPr>
          <a:xfrm>
            <a:off x="6446520" y="1554480"/>
            <a:ext cx="4754520" cy="3840120"/>
          </a:xfrm>
          <a:prstGeom prst="rect">
            <a:avLst/>
          </a:prstGeom>
          <a:solidFill>
            <a:srgbClr val="0F0F0E"/>
          </a:solidFill>
          <a:ln w="12700">
            <a:solidFill>
              <a:srgbClr val="0F0F0E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43" name="Text 10"/>
          <p:cNvSpPr/>
          <p:nvPr/>
        </p:nvSpPr>
        <p:spPr>
          <a:xfrm>
            <a:off x="6903720" y="1920240"/>
            <a:ext cx="38401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RULERS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4" name="Text 11"/>
          <p:cNvSpPr/>
          <p:nvPr/>
        </p:nvSpPr>
        <p:spPr>
          <a:xfrm>
            <a:off x="6903720" y="2633400"/>
            <a:ext cx="38401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PROXIES / ELITES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12"/>
          <p:cNvSpPr/>
          <p:nvPr/>
        </p:nvSpPr>
        <p:spPr>
          <a:xfrm>
            <a:off x="6903720" y="3346560"/>
            <a:ext cx="38401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SUBJECT PEOPLES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 13"/>
          <p:cNvSpPr/>
          <p:nvPr/>
        </p:nvSpPr>
        <p:spPr>
          <a:xfrm>
            <a:off x="6903720" y="4060080"/>
            <a:ext cx="38401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THE “LESSER” RACES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7" name="Text 14"/>
          <p:cNvSpPr/>
          <p:nvPr/>
        </p:nvSpPr>
        <p:spPr>
          <a:xfrm>
            <a:off x="6903720" y="4827960"/>
            <a:ext cx="384012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THE RACIAL CASTE SYSTEM</a:t>
            </a:r>
            <a:endParaRPr lang="en-U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0F9004-F523-C58E-64B0-BD8CF75239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520" y="1546499"/>
            <a:ext cx="4739640" cy="38481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E6A8A7-D9FF-B0B7-E474-DF81A254E9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40" y="1521604"/>
            <a:ext cx="5379360" cy="42959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511824-B03B-E784-8DCA-0D7DC2DA57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320" y="1521605"/>
            <a:ext cx="4830720" cy="429596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dramatic_cinematic_landscape_at_golden_ho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28875"/>
            <a:ext cx="12191695" cy="6858000"/>
          </a:xfrm>
          <a:prstGeom prst="rect">
            <a:avLst/>
          </a:prstGeom>
          <a:solidFill>
            <a:srgbClr val="000000">
              <a:alpha val="66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530352" y="484632"/>
            <a:ext cx="43891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17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THE GLOBAL SYSTEM LANDS AT HOME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7512" y="1005840"/>
            <a:ext cx="80467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TRINIDAD IS NOT A SIDE STORY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685800" y="1737360"/>
            <a:ext cx="711403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Our national history was shaped by the same global machinery.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731520" y="3858768"/>
            <a:ext cx="438912" cy="438912"/>
          </a:xfrm>
          <a:prstGeom prst="ellipse">
            <a:avLst/>
          </a:prstGeom>
          <a:solidFill>
            <a:srgbClr val="BF3C3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1298448" y="3776472"/>
            <a:ext cx="13350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1506–08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1298448" y="4096512"/>
            <a:ext cx="139903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Enslaved Africans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1161288" y="4078224"/>
            <a:ext cx="1737360" cy="0"/>
          </a:xfrm>
          <a:prstGeom prst="line">
            <a:avLst/>
          </a:prstGeom>
          <a:noFill/>
          <a:ln w="16510">
            <a:solidFill>
              <a:srgbClr val="B19A7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2944368" y="3858768"/>
            <a:ext cx="438912" cy="438912"/>
          </a:xfrm>
          <a:prstGeom prst="ellipse">
            <a:avLst/>
          </a:prstGeom>
          <a:solidFill>
            <a:srgbClr val="BF3C3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3511296" y="3776472"/>
            <a:ext cx="13350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1834–38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3511296" y="4096512"/>
            <a:ext cx="139903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Emancipation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in the British Empire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3374136" y="4078224"/>
            <a:ext cx="1737360" cy="0"/>
          </a:xfrm>
          <a:prstGeom prst="line">
            <a:avLst/>
          </a:prstGeom>
          <a:noFill/>
          <a:ln w="16510">
            <a:solidFill>
              <a:srgbClr val="B19A7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5157216" y="3858768"/>
            <a:ext cx="438912" cy="438912"/>
          </a:xfrm>
          <a:prstGeom prst="ellipse">
            <a:avLst/>
          </a:prstGeom>
          <a:solidFill>
            <a:srgbClr val="BF3C3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5724144" y="3776472"/>
            <a:ext cx="13350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1845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5724144" y="4096512"/>
            <a:ext cx="139903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Indian indentured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labour begins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5586984" y="4078224"/>
            <a:ext cx="1737360" cy="0"/>
          </a:xfrm>
          <a:prstGeom prst="line">
            <a:avLst/>
          </a:prstGeom>
          <a:noFill/>
          <a:ln w="16510">
            <a:solidFill>
              <a:srgbClr val="B19A7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7370064" y="3858768"/>
            <a:ext cx="438912" cy="438912"/>
          </a:xfrm>
          <a:prstGeom prst="ellipse">
            <a:avLst/>
          </a:prstGeom>
          <a:solidFill>
            <a:srgbClr val="D6A6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7936992" y="3776472"/>
            <a:ext cx="13350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1962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7936992" y="4096512"/>
            <a:ext cx="139903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Independence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7799832" y="4078224"/>
            <a:ext cx="1737360" cy="0"/>
          </a:xfrm>
          <a:prstGeom prst="line">
            <a:avLst/>
          </a:prstGeom>
          <a:noFill/>
          <a:ln w="16510">
            <a:solidFill>
              <a:srgbClr val="B19A7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3" name="Shape 20"/>
          <p:cNvSpPr/>
          <p:nvPr/>
        </p:nvSpPr>
        <p:spPr>
          <a:xfrm>
            <a:off x="9582912" y="3858768"/>
            <a:ext cx="438912" cy="438912"/>
          </a:xfrm>
          <a:prstGeom prst="ellipse">
            <a:avLst/>
          </a:prstGeom>
          <a:solidFill>
            <a:srgbClr val="D6A6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10149840" y="3776472"/>
            <a:ext cx="13350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1976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10149840" y="4096512"/>
            <a:ext cx="139903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Republic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6" name="Text 23"/>
          <p:cNvSpPr/>
          <p:nvPr/>
        </p:nvSpPr>
        <p:spPr>
          <a:xfrm>
            <a:off x="1069848" y="5632704"/>
            <a:ext cx="10058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10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EMANCIPATION WAS A MILESTONE — NOT THE FINAL DESTINATION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7" name="Text 24"/>
          <p:cNvSpPr/>
          <p:nvPr/>
        </p:nvSpPr>
        <p:spPr>
          <a:xfrm>
            <a:off x="475488" y="6510528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6F685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Source basis: lecture notes, pp. 2, 6–7 and 15.</a:t>
            </a:r>
            <a:endParaRPr kumimoji="0" lang="en-US" sz="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28816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7E766A"/>
                </a:solidFill>
                <a:latin typeface="Aptos"/>
                <a:ea typeface="Aptos"/>
                <a:cs typeface="Apto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7E766A"/>
              </a:solidFill>
              <a:effectLst/>
              <a:uLnTx/>
              <a:uFillTx/>
              <a:latin typeface="Apto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55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 0"/>
          <p:cNvSpPr/>
          <p:nvPr/>
        </p:nvSpPr>
        <p:spPr>
          <a:xfrm>
            <a:off x="457200" y="146160"/>
            <a:ext cx="438876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F6F3EB"/>
                </a:solidFill>
                <a:effectLst/>
                <a:uFillTx/>
                <a:latin typeface="Aptos"/>
              </a:rPr>
              <a:t>30TH ANNUAL EMANCIPATION LECTURE • 2026</a:t>
            </a:r>
            <a:endParaRPr lang="en-US" sz="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1"/>
          <p:cNvSpPr/>
          <p:nvPr/>
        </p:nvSpPr>
        <p:spPr>
          <a:xfrm>
            <a:off x="8321040" y="146160"/>
            <a:ext cx="338292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F6F3EB"/>
                </a:solidFill>
                <a:effectLst/>
                <a:uFillTx/>
                <a:latin typeface="Aptos"/>
              </a:rPr>
              <a:t>ENDING 600 YEARS OF WHITE EMPIRE</a:t>
            </a:r>
            <a:endParaRPr lang="en-US" sz="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4" name="Text 2"/>
          <p:cNvSpPr/>
          <p:nvPr/>
        </p:nvSpPr>
        <p:spPr>
          <a:xfrm>
            <a:off x="567000" y="34740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 dirty="0">
                <a:solidFill>
                  <a:srgbClr val="F6F3EB"/>
                </a:solidFill>
                <a:effectLst/>
                <a:uFillTx/>
                <a:latin typeface="Georgia" panose="02040502050405020303" pitchFamily="18" charset="0"/>
                <a:ea typeface="Aptos Display"/>
              </a:rPr>
              <a:t>Empire looked </a:t>
            </a:r>
            <a:r>
              <a:rPr lang="en-US" sz="2800" b="1" dirty="0">
                <a:solidFill>
                  <a:srgbClr val="F6F3EB"/>
                </a:solidFill>
                <a:latin typeface="Georgia" panose="02040502050405020303" pitchFamily="18" charset="0"/>
                <a:ea typeface="Aptos Display"/>
              </a:rPr>
              <a:t>the same</a:t>
            </a:r>
            <a:r>
              <a:rPr lang="en-US" sz="2800" b="1" u="none" strike="noStrike" dirty="0">
                <a:solidFill>
                  <a:srgbClr val="F6F3EB"/>
                </a:solidFill>
                <a:effectLst/>
                <a:uFillTx/>
                <a:latin typeface="Georgia" panose="02040502050405020303" pitchFamily="18" charset="0"/>
                <a:ea typeface="Aptos Display"/>
              </a:rPr>
              <a:t> — </a:t>
            </a:r>
            <a:r>
              <a:rPr lang="en-US" sz="2800" b="1" dirty="0">
                <a:solidFill>
                  <a:srgbClr val="F6F3EB"/>
                </a:solidFill>
                <a:latin typeface="Georgia" panose="02040502050405020303" pitchFamily="18" charset="0"/>
                <a:ea typeface="Aptos Display"/>
              </a:rPr>
              <a:t>with the same</a:t>
            </a:r>
            <a:r>
              <a:rPr lang="en-US" sz="2800" b="1" u="none" strike="noStrike" dirty="0">
                <a:solidFill>
                  <a:srgbClr val="F6F3EB"/>
                </a:solidFill>
                <a:effectLst/>
                <a:uFillTx/>
                <a:latin typeface="Georgia" panose="02040502050405020303" pitchFamily="18" charset="0"/>
                <a:ea typeface="Aptos Display"/>
              </a:rPr>
              <a:t> repeated hierarchy</a:t>
            </a:r>
            <a:endParaRPr lang="en-US" sz="2800" b="0" u="none" strike="noStrike" dirty="0">
              <a:solidFill>
                <a:srgbClr val="FFFFFF"/>
              </a:solidFill>
              <a:effectLst/>
              <a:uFillTx/>
              <a:latin typeface="Georgia" panose="02040502050405020303" pitchFamily="18" charset="0"/>
            </a:endParaRPr>
          </a:p>
        </p:txBody>
      </p:sp>
      <p:sp>
        <p:nvSpPr>
          <p:cNvPr id="175" name="Shape 3"/>
          <p:cNvSpPr/>
          <p:nvPr/>
        </p:nvSpPr>
        <p:spPr>
          <a:xfrm>
            <a:off x="566640" y="1023840"/>
            <a:ext cx="1005840" cy="360"/>
          </a:xfrm>
          <a:prstGeom prst="line">
            <a:avLst/>
          </a:prstGeom>
          <a:ln w="25400">
            <a:solidFill>
              <a:srgbClr val="CBA15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76" name="Text 4"/>
          <p:cNvSpPr/>
          <p:nvPr/>
        </p:nvSpPr>
        <p:spPr>
          <a:xfrm>
            <a:off x="1664280" y="1051560"/>
            <a:ext cx="987516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u="none" strike="noStrike" dirty="0">
                <a:solidFill>
                  <a:srgbClr val="FFC000"/>
                </a:solidFill>
                <a:effectLst/>
                <a:uFillTx/>
                <a:latin typeface="Aptos"/>
              </a:rPr>
              <a:t>Full images, separated from the collage, so the relationships remain visible.</a:t>
            </a:r>
            <a:endParaRPr lang="en-US" sz="1900" u="none" strike="noStrike" dirty="0">
              <a:solidFill>
                <a:srgbClr val="FFC000"/>
              </a:solidFill>
              <a:effectLst/>
              <a:uFillTx/>
              <a:latin typeface="Arial"/>
            </a:endParaRPr>
          </a:p>
        </p:txBody>
      </p:sp>
      <p:sp>
        <p:nvSpPr>
          <p:cNvPr id="177" name="Shape 5"/>
          <p:cNvSpPr/>
          <p:nvPr/>
        </p:nvSpPr>
        <p:spPr>
          <a:xfrm>
            <a:off x="567000" y="1417320"/>
            <a:ext cx="3428640" cy="1782720"/>
          </a:xfrm>
          <a:prstGeom prst="rect">
            <a:avLst/>
          </a:prstGeom>
          <a:solidFill>
            <a:srgbClr val="090909"/>
          </a:solidFill>
          <a:ln w="12700">
            <a:solidFill>
              <a:srgbClr val="090909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178" name="Image 0" descr="/mnt/data/emancipation_individual_images/archival_01.png"/>
          <p:cNvPicPr/>
          <p:nvPr/>
        </p:nvPicPr>
        <p:blipFill>
          <a:blip r:embed="rId3"/>
          <a:stretch/>
        </p:blipFill>
        <p:spPr>
          <a:xfrm>
            <a:off x="1535400" y="1417320"/>
            <a:ext cx="1491480" cy="1782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9" name="Shape 6"/>
          <p:cNvSpPr/>
          <p:nvPr/>
        </p:nvSpPr>
        <p:spPr>
          <a:xfrm>
            <a:off x="567000" y="1417320"/>
            <a:ext cx="3428640" cy="1782720"/>
          </a:xfrm>
          <a:prstGeom prst="rect">
            <a:avLst/>
          </a:prstGeom>
          <a:noFill/>
          <a:ln w="12700">
            <a:solidFill>
              <a:srgbClr val="E9DECB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80" name="Text 7"/>
          <p:cNvSpPr/>
          <p:nvPr/>
        </p:nvSpPr>
        <p:spPr>
          <a:xfrm>
            <a:off x="567000" y="3264480"/>
            <a:ext cx="342864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 dirty="0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FRENCH • ALGERIA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1" name="Shape 8"/>
          <p:cNvSpPr/>
          <p:nvPr/>
        </p:nvSpPr>
        <p:spPr>
          <a:xfrm>
            <a:off x="4407480" y="1417320"/>
            <a:ext cx="3428640" cy="1782720"/>
          </a:xfrm>
          <a:prstGeom prst="rect">
            <a:avLst/>
          </a:prstGeom>
          <a:solidFill>
            <a:srgbClr val="090909"/>
          </a:solidFill>
          <a:ln w="12700">
            <a:solidFill>
              <a:srgbClr val="090909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182" name="Image 1" descr="/mnt/data/emancipation_individual_images/archival_02.png"/>
          <p:cNvPicPr/>
          <p:nvPr/>
        </p:nvPicPr>
        <p:blipFill>
          <a:blip r:embed="rId4"/>
          <a:stretch/>
        </p:blipFill>
        <p:spPr>
          <a:xfrm>
            <a:off x="5367960" y="1417320"/>
            <a:ext cx="1507680" cy="1782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3" name="Shape 9"/>
          <p:cNvSpPr/>
          <p:nvPr/>
        </p:nvSpPr>
        <p:spPr>
          <a:xfrm>
            <a:off x="4407480" y="1417320"/>
            <a:ext cx="3428640" cy="1782720"/>
          </a:xfrm>
          <a:prstGeom prst="rect">
            <a:avLst/>
          </a:prstGeom>
          <a:noFill/>
          <a:ln w="12700">
            <a:solidFill>
              <a:srgbClr val="E9DECB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84" name="Text 10"/>
          <p:cNvSpPr/>
          <p:nvPr/>
        </p:nvSpPr>
        <p:spPr>
          <a:xfrm>
            <a:off x="4407480" y="3264480"/>
            <a:ext cx="342864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 dirty="0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INDIGENOUS AUSTRALIA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5" name="Shape 11"/>
          <p:cNvSpPr/>
          <p:nvPr/>
        </p:nvSpPr>
        <p:spPr>
          <a:xfrm>
            <a:off x="8247960" y="1417320"/>
            <a:ext cx="3428640" cy="1782720"/>
          </a:xfrm>
          <a:prstGeom prst="rect">
            <a:avLst/>
          </a:prstGeom>
          <a:solidFill>
            <a:srgbClr val="090909"/>
          </a:solidFill>
          <a:ln w="12700">
            <a:solidFill>
              <a:srgbClr val="090909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186" name="Image 2" descr="/mnt/data/emancipation_individual_images/archival_03.png"/>
          <p:cNvPicPr/>
          <p:nvPr/>
        </p:nvPicPr>
        <p:blipFill>
          <a:blip r:embed="rId5"/>
          <a:stretch/>
        </p:blipFill>
        <p:spPr>
          <a:xfrm>
            <a:off x="9217440" y="1417320"/>
            <a:ext cx="1489680" cy="1782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7" name="Shape 12"/>
          <p:cNvSpPr/>
          <p:nvPr/>
        </p:nvSpPr>
        <p:spPr>
          <a:xfrm>
            <a:off x="8247960" y="1417320"/>
            <a:ext cx="3428640" cy="1782720"/>
          </a:xfrm>
          <a:prstGeom prst="rect">
            <a:avLst/>
          </a:prstGeom>
          <a:noFill/>
          <a:ln w="12700">
            <a:solidFill>
              <a:srgbClr val="E9DECB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88" name="Text 13"/>
          <p:cNvSpPr/>
          <p:nvPr/>
        </p:nvSpPr>
        <p:spPr>
          <a:xfrm>
            <a:off x="8247960" y="3264480"/>
            <a:ext cx="342864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 dirty="0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BRITISH • INDIA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9" name="Shape 14"/>
          <p:cNvSpPr/>
          <p:nvPr/>
        </p:nvSpPr>
        <p:spPr>
          <a:xfrm>
            <a:off x="567000" y="3566160"/>
            <a:ext cx="3428640" cy="1782720"/>
          </a:xfrm>
          <a:prstGeom prst="rect">
            <a:avLst/>
          </a:prstGeom>
          <a:solidFill>
            <a:srgbClr val="090909"/>
          </a:solidFill>
          <a:ln w="12700">
            <a:solidFill>
              <a:srgbClr val="090909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190" name="Image 3" descr="/mnt/data/emancipation_individual_images/archival_04.png"/>
          <p:cNvPicPr/>
          <p:nvPr/>
        </p:nvPicPr>
        <p:blipFill>
          <a:blip r:embed="rId6"/>
          <a:stretch/>
        </p:blipFill>
        <p:spPr>
          <a:xfrm>
            <a:off x="1521360" y="3566160"/>
            <a:ext cx="1519920" cy="1782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1" name="Shape 15"/>
          <p:cNvSpPr/>
          <p:nvPr/>
        </p:nvSpPr>
        <p:spPr>
          <a:xfrm>
            <a:off x="567000" y="3566160"/>
            <a:ext cx="3428640" cy="1782720"/>
          </a:xfrm>
          <a:prstGeom prst="rect">
            <a:avLst/>
          </a:prstGeom>
          <a:noFill/>
          <a:ln w="12700">
            <a:solidFill>
              <a:srgbClr val="E9DECB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92" name="Text 16"/>
          <p:cNvSpPr/>
          <p:nvPr/>
        </p:nvSpPr>
        <p:spPr>
          <a:xfrm>
            <a:off x="567000" y="5413320"/>
            <a:ext cx="342864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 dirty="0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ENGLISH • CHINA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3" name="Shape 17"/>
          <p:cNvSpPr/>
          <p:nvPr/>
        </p:nvSpPr>
        <p:spPr>
          <a:xfrm>
            <a:off x="4407480" y="3566160"/>
            <a:ext cx="3428640" cy="1782720"/>
          </a:xfrm>
          <a:prstGeom prst="rect">
            <a:avLst/>
          </a:prstGeom>
          <a:solidFill>
            <a:srgbClr val="090909"/>
          </a:solidFill>
          <a:ln w="12700">
            <a:solidFill>
              <a:srgbClr val="090909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194" name="Image 4" descr="/mnt/data/emancipation_individual_images/archival_05.png"/>
          <p:cNvPicPr/>
          <p:nvPr/>
        </p:nvPicPr>
        <p:blipFill>
          <a:blip r:embed="rId7"/>
          <a:stretch/>
        </p:blipFill>
        <p:spPr>
          <a:xfrm>
            <a:off x="5190480" y="3566160"/>
            <a:ext cx="1862640" cy="1782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5" name="Shape 18"/>
          <p:cNvSpPr/>
          <p:nvPr/>
        </p:nvSpPr>
        <p:spPr>
          <a:xfrm>
            <a:off x="4407480" y="3566160"/>
            <a:ext cx="3428640" cy="1782720"/>
          </a:xfrm>
          <a:prstGeom prst="rect">
            <a:avLst/>
          </a:prstGeom>
          <a:noFill/>
          <a:ln w="12700">
            <a:solidFill>
              <a:srgbClr val="E9DECB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96" name="Text 19"/>
          <p:cNvSpPr/>
          <p:nvPr/>
        </p:nvSpPr>
        <p:spPr>
          <a:xfrm>
            <a:off x="4407480" y="5413320"/>
            <a:ext cx="342864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 dirty="0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SPANISH • GUINEA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7" name="Shape 20"/>
          <p:cNvSpPr/>
          <p:nvPr/>
        </p:nvSpPr>
        <p:spPr>
          <a:xfrm>
            <a:off x="8247960" y="3566160"/>
            <a:ext cx="3428640" cy="1782720"/>
          </a:xfrm>
          <a:prstGeom prst="rect">
            <a:avLst/>
          </a:prstGeom>
          <a:solidFill>
            <a:srgbClr val="090909"/>
          </a:solidFill>
          <a:ln w="12700">
            <a:solidFill>
              <a:srgbClr val="090909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198" name="Image 5" descr="/mnt/data/emancipation_individual_images/archival_06.png"/>
          <p:cNvPicPr/>
          <p:nvPr/>
        </p:nvPicPr>
        <p:blipFill>
          <a:blip r:embed="rId8"/>
          <a:stretch/>
        </p:blipFill>
        <p:spPr>
          <a:xfrm>
            <a:off x="9070920" y="3566160"/>
            <a:ext cx="1782720" cy="1782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9" name="Shape 21"/>
          <p:cNvSpPr/>
          <p:nvPr/>
        </p:nvSpPr>
        <p:spPr>
          <a:xfrm>
            <a:off x="8247960" y="3566160"/>
            <a:ext cx="3428640" cy="1782720"/>
          </a:xfrm>
          <a:prstGeom prst="rect">
            <a:avLst/>
          </a:prstGeom>
          <a:noFill/>
          <a:ln w="12700">
            <a:solidFill>
              <a:srgbClr val="E9DECB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00" name="Text 22"/>
          <p:cNvSpPr/>
          <p:nvPr/>
        </p:nvSpPr>
        <p:spPr>
          <a:xfrm>
            <a:off x="8247960" y="5413320"/>
            <a:ext cx="342864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 dirty="0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FRENCH • SENEGAL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1" name="Text 23"/>
          <p:cNvSpPr/>
          <p:nvPr/>
        </p:nvSpPr>
        <p:spPr>
          <a:xfrm>
            <a:off x="1097280" y="6273265"/>
            <a:ext cx="100580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THE POINT IS NOT THE COSTUME. IT IS THE RELATIONSHIP OF POWER.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 24"/>
          <p:cNvSpPr/>
          <p:nvPr/>
        </p:nvSpPr>
        <p:spPr>
          <a:xfrm>
            <a:off x="11475720" y="6492240"/>
            <a:ext cx="36540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61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0"/>
          <p:cNvSpPr/>
          <p:nvPr/>
        </p:nvSpPr>
        <p:spPr>
          <a:xfrm>
            <a:off x="411480" y="502920"/>
            <a:ext cx="6491880" cy="5806080"/>
          </a:xfrm>
          <a:prstGeom prst="rect">
            <a:avLst/>
          </a:prstGeom>
          <a:solidFill>
            <a:srgbClr val="141414"/>
          </a:solidFill>
          <a:ln w="12700">
            <a:solidFill>
              <a:srgbClr val="141414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204" name="Image 0" descr="/mnt/data/1D629917-EC95-4DE6-83B7-5E19164675F9.jpeg"/>
          <p:cNvPicPr/>
          <p:nvPr/>
        </p:nvPicPr>
        <p:blipFill>
          <a:blip r:embed="rId3"/>
          <a:stretch/>
        </p:blipFill>
        <p:spPr>
          <a:xfrm>
            <a:off x="411480" y="747720"/>
            <a:ext cx="6491880" cy="5316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5" name="Shape 1"/>
          <p:cNvSpPr/>
          <p:nvPr/>
        </p:nvSpPr>
        <p:spPr>
          <a:xfrm>
            <a:off x="411480" y="502920"/>
            <a:ext cx="6491880" cy="5806080"/>
          </a:xfrm>
          <a:prstGeom prst="rect">
            <a:avLst/>
          </a:prstGeom>
          <a:noFill/>
          <a:ln w="12700">
            <a:solidFill>
              <a:srgbClr val="F8F4EA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06" name="Text 2"/>
          <p:cNvSpPr/>
          <p:nvPr/>
        </p:nvSpPr>
        <p:spPr>
          <a:xfrm>
            <a:off x="6903360" y="1081948"/>
            <a:ext cx="5069565" cy="4038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 dirty="0">
                <a:solidFill>
                  <a:srgbClr val="CDAA5E"/>
                </a:solidFill>
                <a:effectLst/>
                <a:uFillTx/>
                <a:latin typeface="Aptos"/>
              </a:rPr>
              <a:t>PRIMARY EVIDENCE • COLONIAL HIERARCHY</a:t>
            </a:r>
            <a:r>
              <a:rPr lang="en-US" sz="1400" b="1" dirty="0">
                <a:solidFill>
                  <a:srgbClr val="CDAA5E"/>
                </a:solidFill>
                <a:latin typeface="Aptos"/>
              </a:rPr>
              <a:t>- THE SEDAN CHAIR</a:t>
            </a:r>
            <a:endParaRPr lang="en-US" sz="1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7" name="Text 3"/>
          <p:cNvSpPr/>
          <p:nvPr/>
        </p:nvSpPr>
        <p:spPr>
          <a:xfrm>
            <a:off x="7077074" y="315689"/>
            <a:ext cx="402300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 dirty="0">
                <a:solidFill>
                  <a:srgbClr val="F6F3EB"/>
                </a:solidFill>
                <a:effectLst/>
                <a:uFillTx/>
                <a:latin typeface="Georgia" panose="02040502050405020303" pitchFamily="18" charset="0"/>
                <a:ea typeface="Aptos Display"/>
              </a:rPr>
              <a:t>British India</a:t>
            </a:r>
            <a:endParaRPr lang="en-US" sz="3200" b="0" u="none" strike="noStrike" dirty="0">
              <a:solidFill>
                <a:srgbClr val="FFFFFF"/>
              </a:solidFill>
              <a:effectLst/>
              <a:uFillTx/>
              <a:latin typeface="Georgia" panose="02040502050405020303" pitchFamily="18" charset="0"/>
            </a:endParaRPr>
          </a:p>
        </p:txBody>
      </p:sp>
      <p:sp>
        <p:nvSpPr>
          <p:cNvPr id="208" name="Text 4"/>
          <p:cNvSpPr/>
          <p:nvPr/>
        </p:nvSpPr>
        <p:spPr>
          <a:xfrm>
            <a:off x="7315199" y="2309040"/>
            <a:ext cx="4023000" cy="109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 dirty="0">
                <a:solidFill>
                  <a:srgbClr val="F6F3EB"/>
                </a:solidFill>
                <a:effectLst/>
                <a:uFillTx/>
                <a:latin typeface="+mj-lt"/>
                <a:ea typeface="Aptos Display"/>
              </a:rPr>
              <a:t>POWER WAS NOT SIMPLY EXERCISED.</a:t>
            </a:r>
            <a:endParaRPr lang="en-US" sz="3000" b="0" u="none" strike="noStrike" dirty="0">
              <a:solidFill>
                <a:srgbClr val="FFFFFF"/>
              </a:solidFill>
              <a:effectLst/>
              <a:uFillTx/>
              <a:latin typeface="+mj-lt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 dirty="0">
                <a:solidFill>
                  <a:srgbClr val="F6F3EB"/>
                </a:solidFill>
                <a:effectLst/>
                <a:uFillTx/>
                <a:latin typeface="+mj-lt"/>
                <a:ea typeface="Aptos Display"/>
              </a:rPr>
              <a:t>IT WAS PERFORMED</a:t>
            </a:r>
            <a:r>
              <a:rPr lang="en-US" sz="3000" b="1" u="none" strike="noStrike" dirty="0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.</a:t>
            </a:r>
            <a:endParaRPr lang="en-US" sz="30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9" name="Text 5"/>
          <p:cNvSpPr/>
          <p:nvPr/>
        </p:nvSpPr>
        <p:spPr>
          <a:xfrm>
            <a:off x="11475720" y="6492240"/>
            <a:ext cx="36540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Text 3">
            <a:extLst>
              <a:ext uri="{FF2B5EF4-FFF2-40B4-BE49-F238E27FC236}">
                <a16:creationId xmlns:a16="http://schemas.microsoft.com/office/drawing/2014/main" id="{722118D4-6A62-5FEB-7834-A0D3F0CD2261}"/>
              </a:ext>
            </a:extLst>
          </p:cNvPr>
          <p:cNvSpPr/>
          <p:nvPr/>
        </p:nvSpPr>
        <p:spPr>
          <a:xfrm>
            <a:off x="7315199" y="4174334"/>
            <a:ext cx="7040520" cy="65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 dirty="0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BEFORE CARS,</a:t>
            </a:r>
            <a:endParaRPr lang="en-US" sz="2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 dirty="0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WE WERE THEIR VEHICLE.</a:t>
            </a:r>
            <a:endParaRPr lang="en-US" sz="2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61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429280-A2DD-32A6-8B80-28985DFF9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 2">
            <a:extLst>
              <a:ext uri="{FF2B5EF4-FFF2-40B4-BE49-F238E27FC236}">
                <a16:creationId xmlns:a16="http://schemas.microsoft.com/office/drawing/2014/main" id="{83ABAB0D-364B-AD2F-96E0-5F241DD3EAF1}"/>
              </a:ext>
            </a:extLst>
          </p:cNvPr>
          <p:cNvSpPr/>
          <p:nvPr/>
        </p:nvSpPr>
        <p:spPr>
          <a:xfrm>
            <a:off x="5473703" y="432179"/>
            <a:ext cx="5069565" cy="4038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tabLst>
                <a:tab pos="0" algn="l"/>
              </a:tabLst>
            </a:pPr>
            <a:r>
              <a:rPr lang="en-US" sz="1900" dirty="0">
                <a:solidFill>
                  <a:srgbClr val="D6A6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Criminal By Birth.</a:t>
            </a:r>
            <a:endParaRPr lang="en-US" sz="19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7" name="Text 3">
            <a:extLst>
              <a:ext uri="{FF2B5EF4-FFF2-40B4-BE49-F238E27FC236}">
                <a16:creationId xmlns:a16="http://schemas.microsoft.com/office/drawing/2014/main" id="{0A4759E1-3549-664F-931A-78AF033730A9}"/>
              </a:ext>
            </a:extLst>
          </p:cNvPr>
          <p:cNvSpPr/>
          <p:nvPr/>
        </p:nvSpPr>
        <p:spPr>
          <a:xfrm>
            <a:off x="7315199" y="1282325"/>
            <a:ext cx="402300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8" name="Text 4">
            <a:extLst>
              <a:ext uri="{FF2B5EF4-FFF2-40B4-BE49-F238E27FC236}">
                <a16:creationId xmlns:a16="http://schemas.microsoft.com/office/drawing/2014/main" id="{AB15DD90-4539-5F57-762E-145A4A5EFA0F}"/>
              </a:ext>
            </a:extLst>
          </p:cNvPr>
          <p:cNvSpPr/>
          <p:nvPr/>
        </p:nvSpPr>
        <p:spPr>
          <a:xfrm>
            <a:off x="7315199" y="2229007"/>
            <a:ext cx="4023000" cy="109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19999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9" name="Text 5">
            <a:extLst>
              <a:ext uri="{FF2B5EF4-FFF2-40B4-BE49-F238E27FC236}">
                <a16:creationId xmlns:a16="http://schemas.microsoft.com/office/drawing/2014/main" id="{F8894235-2046-F9A7-E3F2-AA092941DA09}"/>
              </a:ext>
            </a:extLst>
          </p:cNvPr>
          <p:cNvSpPr/>
          <p:nvPr/>
        </p:nvSpPr>
        <p:spPr>
          <a:xfrm>
            <a:off x="11475720" y="6492240"/>
            <a:ext cx="36540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6F3E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14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 3">
            <a:extLst>
              <a:ext uri="{FF2B5EF4-FFF2-40B4-BE49-F238E27FC236}">
                <a16:creationId xmlns:a16="http://schemas.microsoft.com/office/drawing/2014/main" id="{7B9BCCD6-530A-CECC-E8EF-E88879E882DF}"/>
              </a:ext>
            </a:extLst>
          </p:cNvPr>
          <p:cNvSpPr/>
          <p:nvPr/>
        </p:nvSpPr>
        <p:spPr>
          <a:xfrm>
            <a:off x="7315199" y="3659984"/>
            <a:ext cx="7040520" cy="65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19999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E9D233-E4A7-E3A5-A557-165CBF213D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5351"/>
            <a:ext cx="12192000" cy="59626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C02352-79E2-1C8D-5EF7-AEAC6794D377}"/>
              </a:ext>
            </a:extLst>
          </p:cNvPr>
          <p:cNvSpPr txBox="1"/>
          <p:nvPr/>
        </p:nvSpPr>
        <p:spPr>
          <a:xfrm>
            <a:off x="219075" y="195194"/>
            <a:ext cx="71770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lang="en-US" sz="3200" b="1" dirty="0">
                <a:solidFill>
                  <a:srgbClr val="F6F3EB"/>
                </a:solidFill>
                <a:latin typeface="Georgia" panose="02040502050405020303" pitchFamily="18" charset="0"/>
              </a:rPr>
              <a:t>Under British Rule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1ADCFBA1-C12C-509E-57FA-0DDB93A02B68}"/>
              </a:ext>
            </a:extLst>
          </p:cNvPr>
          <p:cNvSpPr/>
          <p:nvPr/>
        </p:nvSpPr>
        <p:spPr>
          <a:xfrm>
            <a:off x="4406172" y="578039"/>
            <a:ext cx="1005840" cy="360"/>
          </a:xfrm>
          <a:prstGeom prst="line">
            <a:avLst/>
          </a:prstGeom>
          <a:ln w="25400">
            <a:solidFill>
              <a:srgbClr val="CBA15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en-US" sz="1800" b="0" u="none" strike="noStrike" dirty="0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793377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61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2BDD1D-A7B9-E295-7274-A702C66DF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 2">
            <a:extLst>
              <a:ext uri="{FF2B5EF4-FFF2-40B4-BE49-F238E27FC236}">
                <a16:creationId xmlns:a16="http://schemas.microsoft.com/office/drawing/2014/main" id="{14A10A75-12EA-1C8B-2840-8518B8FEBC4A}"/>
              </a:ext>
            </a:extLst>
          </p:cNvPr>
          <p:cNvSpPr/>
          <p:nvPr/>
        </p:nvSpPr>
        <p:spPr>
          <a:xfrm>
            <a:off x="6903360" y="647701"/>
            <a:ext cx="5069565" cy="4038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7" name="Text 3">
            <a:extLst>
              <a:ext uri="{FF2B5EF4-FFF2-40B4-BE49-F238E27FC236}">
                <a16:creationId xmlns:a16="http://schemas.microsoft.com/office/drawing/2014/main" id="{AE8BF84A-E036-BDD6-21B1-5B8F9C01C38A}"/>
              </a:ext>
            </a:extLst>
          </p:cNvPr>
          <p:cNvSpPr/>
          <p:nvPr/>
        </p:nvSpPr>
        <p:spPr>
          <a:xfrm>
            <a:off x="7315199" y="1282325"/>
            <a:ext cx="402300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8" name="Text 4">
            <a:extLst>
              <a:ext uri="{FF2B5EF4-FFF2-40B4-BE49-F238E27FC236}">
                <a16:creationId xmlns:a16="http://schemas.microsoft.com/office/drawing/2014/main" id="{022897A5-97CD-F451-1293-EF7DF6634426}"/>
              </a:ext>
            </a:extLst>
          </p:cNvPr>
          <p:cNvSpPr/>
          <p:nvPr/>
        </p:nvSpPr>
        <p:spPr>
          <a:xfrm>
            <a:off x="7315199" y="2229007"/>
            <a:ext cx="4023000" cy="109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19999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9" name="Text 5">
            <a:extLst>
              <a:ext uri="{FF2B5EF4-FFF2-40B4-BE49-F238E27FC236}">
                <a16:creationId xmlns:a16="http://schemas.microsoft.com/office/drawing/2014/main" id="{3C0909ED-9268-A7E8-8D2C-DA8181AE8FBC}"/>
              </a:ext>
            </a:extLst>
          </p:cNvPr>
          <p:cNvSpPr/>
          <p:nvPr/>
        </p:nvSpPr>
        <p:spPr>
          <a:xfrm>
            <a:off x="11475720" y="6492240"/>
            <a:ext cx="36540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6F3E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14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 3">
            <a:extLst>
              <a:ext uri="{FF2B5EF4-FFF2-40B4-BE49-F238E27FC236}">
                <a16:creationId xmlns:a16="http://schemas.microsoft.com/office/drawing/2014/main" id="{11DD7B6E-04B0-CEB5-3C91-77A65347AE15}"/>
              </a:ext>
            </a:extLst>
          </p:cNvPr>
          <p:cNvSpPr/>
          <p:nvPr/>
        </p:nvSpPr>
        <p:spPr>
          <a:xfrm>
            <a:off x="7315199" y="3659984"/>
            <a:ext cx="7040520" cy="65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19999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4963CF-F1A4-C694-EEC8-641D23CC6F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620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FBA0A89-8673-11D7-25A5-E6C91550B8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901" y="2971791"/>
            <a:ext cx="7928098" cy="396240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7F52CD-38D0-C429-6F6C-71AA57DC40C6}"/>
              </a:ext>
            </a:extLst>
          </p:cNvPr>
          <p:cNvSpPr txBox="1"/>
          <p:nvPr/>
        </p:nvSpPr>
        <p:spPr>
          <a:xfrm>
            <a:off x="4353153" y="3270251"/>
            <a:ext cx="71770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lang="en-US" sz="3200" b="1" dirty="0">
                <a:solidFill>
                  <a:srgbClr val="F6F3EB"/>
                </a:solidFill>
                <a:latin typeface="Georgia" panose="02040502050405020303" pitchFamily="18" charset="0"/>
              </a:rPr>
              <a:t>“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6F3EB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Y</a:t>
            </a:r>
            <a:r>
              <a:rPr lang="en-US" sz="3200" b="1" dirty="0" err="1">
                <a:solidFill>
                  <a:srgbClr val="F6F3EB"/>
                </a:solidFill>
                <a:latin typeface="Georgia" panose="02040502050405020303" pitchFamily="18" charset="0"/>
              </a:rPr>
              <a:t>ou</a:t>
            </a:r>
            <a:r>
              <a:rPr lang="en-US" sz="3200" b="1" dirty="0">
                <a:solidFill>
                  <a:srgbClr val="F6F3EB"/>
                </a:solidFill>
                <a:latin typeface="Georgia" panose="02040502050405020303" pitchFamily="18" charset="0"/>
              </a:rPr>
              <a:t> Shall Not Move…”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8857974-3865-A2B2-03FE-6ABD8D04A7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58" y="4942114"/>
            <a:ext cx="4807197" cy="1992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4E879-006B-4E62-4537-AE91CC0294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7"/>
          <a:stretch>
            <a:fillRect/>
          </a:stretch>
        </p:blipFill>
        <p:spPr>
          <a:xfrm>
            <a:off x="-31767" y="0"/>
            <a:ext cx="4263899" cy="6934200"/>
          </a:xfrm>
          <a:prstGeom prst="rect">
            <a:avLst/>
          </a:prstGeom>
        </p:spPr>
      </p:pic>
      <p:sp>
        <p:nvSpPr>
          <p:cNvPr id="18" name="Shape 3">
            <a:extLst>
              <a:ext uri="{FF2B5EF4-FFF2-40B4-BE49-F238E27FC236}">
                <a16:creationId xmlns:a16="http://schemas.microsoft.com/office/drawing/2014/main" id="{B115F7B8-A8D2-503A-002D-F5320B03D97B}"/>
              </a:ext>
            </a:extLst>
          </p:cNvPr>
          <p:cNvSpPr/>
          <p:nvPr/>
        </p:nvSpPr>
        <p:spPr>
          <a:xfrm>
            <a:off x="7315199" y="4167016"/>
            <a:ext cx="1005840" cy="360"/>
          </a:xfrm>
          <a:prstGeom prst="line">
            <a:avLst/>
          </a:prstGeom>
          <a:ln w="25400">
            <a:solidFill>
              <a:srgbClr val="CBA15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en-US" sz="1800" b="0" u="none" strike="noStrike" dirty="0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22C72B-296E-9EB9-6CC0-2F1069BA10D1}"/>
              </a:ext>
            </a:extLst>
          </p:cNvPr>
          <p:cNvSpPr txBox="1"/>
          <p:nvPr/>
        </p:nvSpPr>
        <p:spPr>
          <a:xfrm>
            <a:off x="8290898" y="4068711"/>
            <a:ext cx="6094602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900" dirty="0">
                <a:solidFill>
                  <a:srgbClr val="D6A646"/>
                </a:solidFill>
                <a:latin typeface="Aptos" pitchFamily="34" charset="0"/>
              </a:rPr>
              <a:t>Colonial Surveillance Regime</a:t>
            </a:r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1862711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78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0"/>
          <p:cNvSpPr/>
          <p:nvPr/>
        </p:nvSpPr>
        <p:spPr>
          <a:xfrm>
            <a:off x="365760" y="1417320"/>
            <a:ext cx="5348880" cy="4891680"/>
          </a:xfrm>
          <a:prstGeom prst="rect">
            <a:avLst/>
          </a:prstGeom>
          <a:solidFill>
            <a:srgbClr val="1A1712"/>
          </a:solidFill>
          <a:ln w="12700">
            <a:solidFill>
              <a:srgbClr val="1A171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217" name="Image 0" descr="/mnt/data/a_dramatic_sepia_monochrome_montage_scene_with_a_h.png"/>
          <p:cNvPicPr/>
          <p:nvPr/>
        </p:nvPicPr>
        <p:blipFill>
          <a:blip r:embed="rId3"/>
          <a:stretch/>
        </p:blipFill>
        <p:spPr>
          <a:xfrm>
            <a:off x="365760" y="2358000"/>
            <a:ext cx="5348880" cy="301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8" name="Shape 1"/>
          <p:cNvSpPr/>
          <p:nvPr/>
        </p:nvSpPr>
        <p:spPr>
          <a:xfrm>
            <a:off x="365760" y="1417320"/>
            <a:ext cx="5348880" cy="4891680"/>
          </a:xfrm>
          <a:prstGeom prst="rect">
            <a:avLst/>
          </a:prstGeom>
          <a:noFill/>
          <a:ln w="12700">
            <a:solidFill>
              <a:srgbClr val="CBA15A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19" name="Text 2"/>
          <p:cNvSpPr/>
          <p:nvPr/>
        </p:nvSpPr>
        <p:spPr>
          <a:xfrm>
            <a:off x="567000" y="34740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400" b="1" u="none" strike="noStrike" dirty="0">
                <a:solidFill>
                  <a:srgbClr val="F6F3EB"/>
                </a:solidFill>
                <a:effectLst/>
                <a:uFillTx/>
                <a:latin typeface="Georgia" panose="02040502050405020303" pitchFamily="18" charset="0"/>
                <a:ea typeface="Aptos Display"/>
              </a:rPr>
              <a:t>When trade would not submit</a:t>
            </a:r>
            <a:endParaRPr lang="en-US" sz="3400" b="0" u="none" strike="noStrike" dirty="0">
              <a:solidFill>
                <a:srgbClr val="FFFFFF"/>
              </a:solidFill>
              <a:effectLst/>
              <a:uFillTx/>
              <a:latin typeface="Georgia" panose="02040502050405020303" pitchFamily="18" charset="0"/>
            </a:endParaRPr>
          </a:p>
        </p:txBody>
      </p:sp>
      <p:sp>
        <p:nvSpPr>
          <p:cNvPr id="220" name="Shape 3"/>
          <p:cNvSpPr/>
          <p:nvPr/>
        </p:nvSpPr>
        <p:spPr>
          <a:xfrm>
            <a:off x="566640" y="1023840"/>
            <a:ext cx="1005840" cy="360"/>
          </a:xfrm>
          <a:prstGeom prst="line">
            <a:avLst/>
          </a:prstGeom>
          <a:ln w="25400">
            <a:solidFill>
              <a:srgbClr val="CBA15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21" name="Text 4"/>
          <p:cNvSpPr/>
          <p:nvPr/>
        </p:nvSpPr>
        <p:spPr>
          <a:xfrm>
            <a:off x="1664280" y="1051560"/>
            <a:ext cx="987516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2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100" u="none" strike="noStrike" dirty="0">
                <a:solidFill>
                  <a:srgbClr val="FFC000"/>
                </a:solidFill>
                <a:effectLst/>
                <a:uFillTx/>
                <a:latin typeface="Aptos"/>
              </a:rPr>
              <a:t>China, opium and coercive commer</a:t>
            </a:r>
            <a:r>
              <a:rPr lang="en-US" sz="2100" dirty="0">
                <a:solidFill>
                  <a:srgbClr val="FFC000"/>
                </a:solidFill>
                <a:latin typeface="Aptos"/>
              </a:rPr>
              <a:t>ce.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2" name="Text 5"/>
          <p:cNvSpPr/>
          <p:nvPr/>
        </p:nvSpPr>
        <p:spPr>
          <a:xfrm>
            <a:off x="6355080" y="1965960"/>
            <a:ext cx="4937400" cy="114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300" b="0" u="none" strike="noStrike" dirty="0">
                <a:solidFill>
                  <a:srgbClr val="F6F3EB"/>
                </a:solidFill>
                <a:effectLst/>
                <a:uFillTx/>
                <a:latin typeface="Aptos"/>
              </a:rPr>
              <a:t>China was harder to subjugate because of its scale, population and wealth — so commerce, force and narcotics were combined.</a:t>
            </a:r>
            <a:endParaRPr lang="en-US" sz="23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3" name="Text 6"/>
          <p:cNvSpPr/>
          <p:nvPr/>
        </p:nvSpPr>
        <p:spPr>
          <a:xfrm>
            <a:off x="6355080" y="4251960"/>
            <a:ext cx="475452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 dirty="0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COMMERCE + COERCION</a:t>
            </a:r>
            <a:endParaRPr lang="en-US" sz="30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dramatic_sepia_monochrome_montage_scene_with_a_h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530352" y="512064"/>
            <a:ext cx="10972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Extraction was the business model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Shape 2"/>
          <p:cNvSpPr/>
          <p:nvPr/>
        </p:nvSpPr>
        <p:spPr>
          <a:xfrm>
            <a:off x="530352" y="1143000"/>
            <a:ext cx="1051560" cy="0"/>
          </a:xfrm>
          <a:prstGeom prst="line">
            <a:avLst/>
          </a:prstGeom>
          <a:noFill/>
          <a:ln w="2794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1700784" y="1024128"/>
            <a:ext cx="97383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Colonies supplied labour, land, raw materials and markets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731520" y="1600200"/>
            <a:ext cx="3364992" cy="1143000"/>
          </a:xfrm>
          <a:prstGeom prst="roundRect">
            <a:avLst>
              <a:gd name="adj" fmla="val 4000"/>
            </a:avLst>
          </a:prstGeom>
          <a:solidFill>
            <a:srgbClr val="101010">
              <a:alpha val="90000"/>
            </a:srgbClr>
          </a:solidFill>
          <a:ln w="12700">
            <a:solidFill>
              <a:srgbClr val="5D4E3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914400" y="1773936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SUGAR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914400" y="2176272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8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Caribbean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090672" y="2478024"/>
            <a:ext cx="594360" cy="0"/>
          </a:xfrm>
          <a:prstGeom prst="line">
            <a:avLst/>
          </a:prstGeom>
          <a:noFill/>
          <a:ln w="25400">
            <a:solidFill>
              <a:srgbClr val="D6A646"/>
            </a:solidFill>
            <a:prstDash val="solid"/>
            <a:tailEnd type="triangle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4498848" y="1600200"/>
            <a:ext cx="3364992" cy="1143000"/>
          </a:xfrm>
          <a:prstGeom prst="roundRect">
            <a:avLst>
              <a:gd name="adj" fmla="val 4000"/>
            </a:avLst>
          </a:prstGeom>
          <a:solidFill>
            <a:srgbClr val="101010">
              <a:alpha val="90000"/>
            </a:srgbClr>
          </a:solidFill>
          <a:ln w="12700">
            <a:solidFill>
              <a:srgbClr val="5D4E3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4681728" y="1773936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COTTON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4681728" y="2176272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8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India / Americas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6858000" y="2478024"/>
            <a:ext cx="594360" cy="0"/>
          </a:xfrm>
          <a:prstGeom prst="line">
            <a:avLst/>
          </a:prstGeom>
          <a:noFill/>
          <a:ln w="25400">
            <a:solidFill>
              <a:srgbClr val="D6A646"/>
            </a:solidFill>
            <a:prstDash val="solid"/>
            <a:tailEnd type="triangle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8266176" y="1600200"/>
            <a:ext cx="3364992" cy="1143000"/>
          </a:xfrm>
          <a:prstGeom prst="roundRect">
            <a:avLst>
              <a:gd name="adj" fmla="val 4000"/>
            </a:avLst>
          </a:prstGeom>
          <a:solidFill>
            <a:srgbClr val="101010">
              <a:alpha val="90000"/>
            </a:srgbClr>
          </a:solidFill>
          <a:ln w="12700">
            <a:solidFill>
              <a:srgbClr val="5D4E3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8449056" y="1773936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TEA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8449056" y="2176272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8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South Asia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10625328" y="2478024"/>
            <a:ext cx="594360" cy="0"/>
          </a:xfrm>
          <a:prstGeom prst="line">
            <a:avLst/>
          </a:prstGeom>
          <a:noFill/>
          <a:ln w="25400">
            <a:solidFill>
              <a:srgbClr val="D6A646"/>
            </a:solidFill>
            <a:prstDash val="solid"/>
            <a:tailEnd type="triangle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731520" y="3127248"/>
            <a:ext cx="3364992" cy="1143000"/>
          </a:xfrm>
          <a:prstGeom prst="roundRect">
            <a:avLst>
              <a:gd name="adj" fmla="val 4000"/>
            </a:avLst>
          </a:prstGeom>
          <a:solidFill>
            <a:srgbClr val="101010">
              <a:alpha val="90000"/>
            </a:srgbClr>
          </a:solidFill>
          <a:ln w="12700">
            <a:solidFill>
              <a:srgbClr val="5D4E3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914400" y="3300984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RUBBER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914400" y="3703320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8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Africa / Asia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3090672" y="4005072"/>
            <a:ext cx="594360" cy="0"/>
          </a:xfrm>
          <a:prstGeom prst="line">
            <a:avLst/>
          </a:prstGeom>
          <a:noFill/>
          <a:ln w="25400">
            <a:solidFill>
              <a:srgbClr val="D6A646"/>
            </a:solidFill>
            <a:prstDash val="solid"/>
            <a:tailEnd type="triangle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3" name="Shape 20"/>
          <p:cNvSpPr/>
          <p:nvPr/>
        </p:nvSpPr>
        <p:spPr>
          <a:xfrm>
            <a:off x="4498848" y="3127248"/>
            <a:ext cx="3364992" cy="1143000"/>
          </a:xfrm>
          <a:prstGeom prst="roundRect">
            <a:avLst>
              <a:gd name="adj" fmla="val 4000"/>
            </a:avLst>
          </a:prstGeom>
          <a:solidFill>
            <a:srgbClr val="101010">
              <a:alpha val="90000"/>
            </a:srgbClr>
          </a:solidFill>
          <a:ln w="12700">
            <a:solidFill>
              <a:srgbClr val="5D4E3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4681728" y="3300984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GOLD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4681728" y="3703320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8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Africa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6" name="Shape 23"/>
          <p:cNvSpPr/>
          <p:nvPr/>
        </p:nvSpPr>
        <p:spPr>
          <a:xfrm>
            <a:off x="6858000" y="4005072"/>
            <a:ext cx="594360" cy="0"/>
          </a:xfrm>
          <a:prstGeom prst="line">
            <a:avLst/>
          </a:prstGeom>
          <a:noFill/>
          <a:ln w="25400">
            <a:solidFill>
              <a:srgbClr val="D6A646"/>
            </a:solidFill>
            <a:prstDash val="solid"/>
            <a:tailEnd type="triangle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7" name="Shape 24"/>
          <p:cNvSpPr/>
          <p:nvPr/>
        </p:nvSpPr>
        <p:spPr>
          <a:xfrm>
            <a:off x="8266176" y="3134505"/>
            <a:ext cx="3364992" cy="1143000"/>
          </a:xfrm>
          <a:prstGeom prst="roundRect">
            <a:avLst>
              <a:gd name="adj" fmla="val 4000"/>
            </a:avLst>
          </a:prstGeom>
          <a:solidFill>
            <a:srgbClr val="101010">
              <a:alpha val="90000"/>
            </a:srgbClr>
          </a:solidFill>
          <a:ln w="12700">
            <a:solidFill>
              <a:srgbClr val="5D4E3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8" name="Text 25"/>
          <p:cNvSpPr/>
          <p:nvPr/>
        </p:nvSpPr>
        <p:spPr>
          <a:xfrm>
            <a:off x="8449056" y="3300984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OIL &amp; GAS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8449056" y="3703320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8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Global South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0" name="Shape 27"/>
          <p:cNvSpPr/>
          <p:nvPr/>
        </p:nvSpPr>
        <p:spPr>
          <a:xfrm>
            <a:off x="10625328" y="4005072"/>
            <a:ext cx="594360" cy="0"/>
          </a:xfrm>
          <a:prstGeom prst="line">
            <a:avLst/>
          </a:prstGeom>
          <a:noFill/>
          <a:ln w="25400">
            <a:solidFill>
              <a:srgbClr val="D6A646"/>
            </a:solidFill>
            <a:prstDash val="solid"/>
            <a:tailEnd type="triangle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1" name="Text 28"/>
          <p:cNvSpPr/>
          <p:nvPr/>
        </p:nvSpPr>
        <p:spPr>
          <a:xfrm>
            <a:off x="8375904" y="5102352"/>
            <a:ext cx="1828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WEALTH OUT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2" name="Text 29"/>
          <p:cNvSpPr/>
          <p:nvPr/>
        </p:nvSpPr>
        <p:spPr>
          <a:xfrm>
            <a:off x="1691640" y="5102352"/>
            <a:ext cx="22860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DEPENDENCE IN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3" name="Shape 30"/>
          <p:cNvSpPr/>
          <p:nvPr/>
        </p:nvSpPr>
        <p:spPr>
          <a:xfrm>
            <a:off x="4114800" y="5303520"/>
            <a:ext cx="3822192" cy="0"/>
          </a:xfrm>
          <a:prstGeom prst="line">
            <a:avLst/>
          </a:prstGeom>
          <a:noFill/>
          <a:ln w="29210">
            <a:solidFill>
              <a:srgbClr val="D6A646"/>
            </a:solidFill>
            <a:prstDash val="solid"/>
            <a:tailEnd type="triangle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4" name="Text 31"/>
          <p:cNvSpPr/>
          <p:nvPr/>
        </p:nvSpPr>
        <p:spPr>
          <a:xfrm>
            <a:off x="475488" y="6510528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6F685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The lecture describes colonial wealth transfer across Africa, Asia, the Caribbean and the Americas.</a:t>
            </a:r>
            <a:endParaRPr kumimoji="0" lang="en-US" sz="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28816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7E766A"/>
                </a:solidFill>
                <a:latin typeface="Aptos"/>
                <a:ea typeface="Aptos"/>
                <a:cs typeface="Apto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7E766A"/>
              </a:solidFill>
              <a:effectLst/>
              <a:uLnTx/>
              <a:uFillTx/>
              <a:latin typeface="Apto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0F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1207" y="1042416"/>
            <a:ext cx="731520" cy="54864"/>
          </a:xfrm>
          <a:prstGeom prst="rect">
            <a:avLst/>
          </a:prstGeom>
          <a:solidFill>
            <a:srgbClr val="C294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2727" y="965318"/>
            <a:ext cx="4572000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i="0" u="none" strike="noStrike" kern="1200" cap="none" spc="0" normalizeH="0" baseline="0" noProof="0" dirty="0">
                <a:ln>
                  <a:noFill/>
                </a:ln>
                <a:solidFill>
                  <a:srgbClr val="C2943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</a:t>
            </a:r>
            <a:r>
              <a:rPr kumimoji="0" lang="en-US" sz="1900" i="0" u="none" strike="noStrike" kern="1200" cap="none" spc="0" normalizeH="0" baseline="0" noProof="0" dirty="0">
                <a:ln>
                  <a:noFill/>
                </a:ln>
                <a:solidFill>
                  <a:srgbClr val="C2943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he Exploitation of the Empire</a:t>
            </a:r>
            <a:endParaRPr kumimoji="0" sz="1900" i="0" u="none" strike="noStrike" kern="1200" cap="none" spc="0" normalizeH="0" baseline="0" noProof="0" dirty="0">
              <a:ln>
                <a:noFill/>
              </a:ln>
              <a:solidFill>
                <a:srgbClr val="C2943E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9767" y="345013"/>
            <a:ext cx="11064240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100" b="1" i="0" u="none" strike="noStrike" kern="1200" cap="none" spc="0" normalizeH="0" baseline="0" noProof="0" dirty="0">
                <a:ln>
                  <a:noFill/>
                </a:ln>
                <a:solidFill>
                  <a:srgbClr val="F5F1E7"/>
                </a:solidFill>
                <a:effectLst/>
                <a:uLnTx/>
                <a:uFillTx/>
                <a:latin typeface="Georgia" panose="02040502050405020303" pitchFamily="18" charset="0"/>
              </a:rPr>
              <a:t>E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5F1E7"/>
                </a:solidFill>
                <a:effectLst/>
                <a:uLnTx/>
                <a:uFillTx/>
                <a:latin typeface="Georgia" panose="02040502050405020303" pitchFamily="18" charset="0"/>
              </a:rPr>
              <a:t>mpire </a:t>
            </a:r>
            <a:r>
              <a:rPr lang="en-US" sz="3100" b="1" dirty="0">
                <a:solidFill>
                  <a:srgbClr val="F5F1E7"/>
                </a:solidFill>
                <a:latin typeface="Georgia" panose="02040502050405020303" pitchFamily="18" charset="0"/>
              </a:rPr>
              <a:t>Did Not Only Rule</a:t>
            </a:r>
            <a:r>
              <a:rPr kumimoji="0" sz="3100" b="1" i="0" u="none" strike="noStrike" kern="1200" cap="none" spc="0" normalizeH="0" baseline="0" noProof="0" dirty="0">
                <a:ln>
                  <a:noFill/>
                </a:ln>
                <a:solidFill>
                  <a:srgbClr val="F5F1E7"/>
                </a:solidFill>
                <a:effectLst/>
                <a:uLnTx/>
                <a:uFillTx/>
                <a:latin typeface="Georgia" panose="02040502050405020303" pitchFamily="18" charset="0"/>
              </a:rPr>
              <a:t>. 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5F1E7"/>
                </a:solidFill>
                <a:effectLst/>
                <a:uLnTx/>
                <a:uFillTx/>
                <a:latin typeface="Georgia" panose="02040502050405020303" pitchFamily="18" charset="0"/>
              </a:rPr>
              <a:t>t</a:t>
            </a:r>
            <a:r>
              <a:rPr kumimoji="0" sz="3100" b="1" i="0" u="none" strike="noStrike" kern="1200" cap="none" spc="0" normalizeH="0" baseline="0" noProof="0" dirty="0">
                <a:ln>
                  <a:noFill/>
                </a:ln>
                <a:solidFill>
                  <a:srgbClr val="F5F1E7"/>
                </a:solidFill>
                <a:effectLst/>
                <a:uLnTx/>
                <a:uFillTx/>
                <a:latin typeface="Georgia" panose="02040502050405020303" pitchFamily="18" charset="0"/>
              </a:rPr>
              <a:t> E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5F1E7"/>
                </a:solidFill>
                <a:effectLst/>
                <a:uLnTx/>
                <a:uFillTx/>
                <a:latin typeface="Georgia" panose="02040502050405020303" pitchFamily="18" charset="0"/>
              </a:rPr>
              <a:t>xploited</a:t>
            </a:r>
            <a:r>
              <a:rPr kumimoji="0" sz="3100" b="1" i="0" u="none" strike="noStrike" kern="1200" cap="none" spc="0" normalizeH="0" baseline="0" noProof="0" dirty="0">
                <a:ln>
                  <a:noFill/>
                </a:ln>
                <a:solidFill>
                  <a:srgbClr val="F5F1E7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207" y="1417320"/>
            <a:ext cx="115681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C4BFB4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Five places. Different mechanisms. A recurring imperial logic: control land, </a:t>
            </a:r>
            <a:r>
              <a:rPr kumimoji="0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C4BFB4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labour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C4BFB4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, trade and wealth.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2057400"/>
            <a:ext cx="2120127" cy="3246120"/>
          </a:xfrm>
          <a:prstGeom prst="roundRect">
            <a:avLst/>
          </a:prstGeom>
          <a:solidFill>
            <a:srgbClr val="1B1916"/>
          </a:solidFill>
          <a:ln w="10160">
            <a:solidFill>
              <a:srgbClr val="443E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936" y="2203704"/>
            <a:ext cx="18640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C2943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1 / 5  •  1765–1938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0936" y="2560320"/>
            <a:ext cx="1864095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1200" cap="none" spc="0" normalizeH="0" baseline="0" noProof="0">
                <a:ln>
                  <a:noFill/>
                </a:ln>
                <a:solidFill>
                  <a:srgbClr val="F5F1E7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INDIA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0936" y="3227832"/>
            <a:ext cx="186409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0" normalizeH="0" baseline="0" noProof="0">
                <a:ln>
                  <a:noFill/>
                </a:ln>
                <a:solidFill>
                  <a:srgbClr val="C2943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$45T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936" y="3886200"/>
            <a:ext cx="18640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F5F1E7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ESTIMATED DRAIN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936" y="4544568"/>
            <a:ext cx="18640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9C968A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Patnaik (2018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9C968A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769351" y="2057400"/>
            <a:ext cx="2120127" cy="3246120"/>
          </a:xfrm>
          <a:prstGeom prst="roundRect">
            <a:avLst/>
          </a:prstGeom>
          <a:solidFill>
            <a:srgbClr val="1B1916"/>
          </a:solidFill>
          <a:ln w="10160">
            <a:solidFill>
              <a:srgbClr val="443E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97367" y="2203704"/>
            <a:ext cx="18640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C2943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2 / 5  •  1845–1852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97367" y="2560320"/>
            <a:ext cx="1864095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F5F1E7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IRELAND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97367" y="3227832"/>
            <a:ext cx="186409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0" normalizeH="0" baseline="0" noProof="0">
                <a:ln>
                  <a:noFill/>
                </a:ln>
                <a:solidFill>
                  <a:srgbClr val="C2943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1M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97367" y="3886200"/>
            <a:ext cx="18640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F5F1E7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DEAD IN THE GREAT FAMINE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97367" y="4544568"/>
            <a:ext cx="18640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9C968A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food exports continued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35783" y="2057400"/>
            <a:ext cx="2120127" cy="3246120"/>
          </a:xfrm>
          <a:prstGeom prst="roundRect">
            <a:avLst/>
          </a:prstGeom>
          <a:solidFill>
            <a:srgbClr val="1B1916"/>
          </a:solidFill>
          <a:ln w="10160">
            <a:solidFill>
              <a:srgbClr val="443E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63799" y="2203704"/>
            <a:ext cx="18640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C2943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3 / 5  •  1882–1956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63799" y="2560320"/>
            <a:ext cx="1864095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1200" cap="none" spc="0" normalizeH="0" baseline="0" noProof="0">
                <a:ln>
                  <a:noFill/>
                </a:ln>
                <a:solidFill>
                  <a:srgbClr val="F5F1E7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EGYPT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63799" y="3227832"/>
            <a:ext cx="186409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0" normalizeH="0" baseline="0" noProof="0">
                <a:ln>
                  <a:noFill/>
                </a:ln>
                <a:solidFill>
                  <a:srgbClr val="C2943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74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48712" y="3812784"/>
            <a:ext cx="18640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F5F1E7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YEARS OF BRITISH OCCUPATION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63799" y="4635744"/>
            <a:ext cx="18640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9C968A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Suez • cotton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02215" y="2057400"/>
            <a:ext cx="2120127" cy="3246120"/>
          </a:xfrm>
          <a:prstGeom prst="roundRect">
            <a:avLst/>
          </a:prstGeom>
          <a:solidFill>
            <a:srgbClr val="1B1916"/>
          </a:solidFill>
          <a:ln w="10160">
            <a:solidFill>
              <a:srgbClr val="443E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30231" y="2203704"/>
            <a:ext cx="18640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C2943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4 / 5  •  1902–1963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30231" y="2560320"/>
            <a:ext cx="1864095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1200" cap="none" spc="0" normalizeH="0" baseline="0" noProof="0">
                <a:ln>
                  <a:noFill/>
                </a:ln>
                <a:solidFill>
                  <a:srgbClr val="F5F1E7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KENYA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30231" y="3227832"/>
            <a:ext cx="186409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0" normalizeH="0" baseline="0" noProof="0">
                <a:ln>
                  <a:noFill/>
                </a:ln>
                <a:solidFill>
                  <a:srgbClr val="C2943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7M+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430231" y="3886200"/>
            <a:ext cx="18640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F5F1E7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ACRES ALIENATED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30231" y="4544568"/>
            <a:ext cx="18640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9C968A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“White Highlands”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9568647" y="2057400"/>
            <a:ext cx="2120127" cy="3246120"/>
          </a:xfrm>
          <a:prstGeom prst="roundRect">
            <a:avLst/>
          </a:prstGeom>
          <a:solidFill>
            <a:srgbClr val="1B1916"/>
          </a:solidFill>
          <a:ln w="10160">
            <a:solidFill>
              <a:srgbClr val="443E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696663" y="2203704"/>
            <a:ext cx="18640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C2943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5 / 5  •  1900s–1957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96663" y="2560320"/>
            <a:ext cx="186409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F5F1E7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MALAY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F5F1E7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SI</a:t>
            </a:r>
            <a:r>
              <a: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F5F1E7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696663" y="3227832"/>
            <a:ext cx="186409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0" normalizeH="0" baseline="0" noProof="0">
                <a:ln>
                  <a:noFill/>
                </a:ln>
                <a:solidFill>
                  <a:srgbClr val="C2943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83%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696663" y="3886200"/>
            <a:ext cx="18640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F5F1E7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EXPORT EARNINGS TO LONDON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696663" y="4544568"/>
            <a:ext cx="18640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9C968A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rubber • tin • 1951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2920" y="5632704"/>
            <a:ext cx="111556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rgbClr val="C2943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LAND. LABOUR. TRADE. RESOURCES. THE WEALTH MOVED</a:t>
            </a: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C2943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2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0" descr="/mnt/data/a_dramatic_dark_spiritual_themed_scene_in_a_wide.png"/>
          <p:cNvPicPr/>
          <p:nvPr/>
        </p:nvPicPr>
        <p:blipFill>
          <a:blip r:embed="rId3"/>
          <a:srcRect t="24" b="24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" name="Shape 0"/>
          <p:cNvSpPr/>
          <p:nvPr/>
        </p:nvSpPr>
        <p:spPr>
          <a:xfrm>
            <a:off x="0" y="7257"/>
            <a:ext cx="12191400" cy="6857640"/>
          </a:xfrm>
          <a:prstGeom prst="rect">
            <a:avLst/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2" name="Text 1"/>
          <p:cNvSpPr/>
          <p:nvPr/>
        </p:nvSpPr>
        <p:spPr>
          <a:xfrm>
            <a:off x="567000" y="34740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 dirty="0">
                <a:solidFill>
                  <a:srgbClr val="F6F3EB"/>
                </a:solidFill>
                <a:effectLst/>
                <a:uFillTx/>
                <a:latin typeface="Georgia" panose="02040502050405020303" pitchFamily="18" charset="0"/>
                <a:ea typeface="Aptos Display"/>
              </a:rPr>
              <a:t>A Prayer Before Confronting Power</a:t>
            </a:r>
            <a:endParaRPr lang="en-US" sz="2800" b="0" u="none" strike="noStrike" dirty="0">
              <a:solidFill>
                <a:srgbClr val="FFFFFF"/>
              </a:solidFill>
              <a:effectLst/>
              <a:uFillTx/>
              <a:latin typeface="Georgia" panose="02040502050405020303" pitchFamily="18" charset="0"/>
            </a:endParaRPr>
          </a:p>
        </p:txBody>
      </p:sp>
      <p:sp>
        <p:nvSpPr>
          <p:cNvPr id="13" name="Shape 2"/>
          <p:cNvSpPr/>
          <p:nvPr/>
        </p:nvSpPr>
        <p:spPr>
          <a:xfrm>
            <a:off x="566640" y="1023840"/>
            <a:ext cx="1005840" cy="360"/>
          </a:xfrm>
          <a:prstGeom prst="line">
            <a:avLst/>
          </a:prstGeom>
          <a:ln w="25400">
            <a:solidFill>
              <a:srgbClr val="CBA15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4" name="Text 3"/>
          <p:cNvSpPr/>
          <p:nvPr/>
        </p:nvSpPr>
        <p:spPr>
          <a:xfrm>
            <a:off x="1664280" y="1051560"/>
            <a:ext cx="987516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tabLst>
                <a:tab pos="0" algn="l"/>
              </a:tabLst>
            </a:pPr>
            <a:r>
              <a:rPr lang="en-US" sz="1900" dirty="0">
                <a:solidFill>
                  <a:srgbClr val="D6A6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Quran Surah Ta Ha 20:25-28</a:t>
            </a:r>
            <a:endParaRPr lang="en-US" sz="19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Text 4"/>
          <p:cNvSpPr/>
          <p:nvPr/>
        </p:nvSpPr>
        <p:spPr>
          <a:xfrm>
            <a:off x="4754880" y="1874520"/>
            <a:ext cx="5577480" cy="169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500" b="0" u="none" strike="noStrike" dirty="0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“My Lord! Open my heart,</a:t>
            </a:r>
            <a:endParaRPr lang="en-US" sz="25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500" b="0" u="none" strike="noStrike" dirty="0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and ease my task for me;</a:t>
            </a:r>
            <a:endParaRPr lang="en-US" sz="25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500" b="0" u="none" strike="noStrike" dirty="0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and loose the knot from my tongue,</a:t>
            </a:r>
            <a:endParaRPr lang="en-US" sz="25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500" b="0" u="none" strike="noStrike" dirty="0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that they may understand what I am saying.”</a:t>
            </a:r>
            <a:endParaRPr lang="en-US" sz="25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Text 5"/>
          <p:cNvSpPr/>
          <p:nvPr/>
        </p:nvSpPr>
        <p:spPr>
          <a:xfrm>
            <a:off x="4754880" y="4645080"/>
            <a:ext cx="539460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b="0" u="none" strike="noStrike">
                <a:solidFill>
                  <a:srgbClr val="F6F3EB"/>
                </a:solidFill>
                <a:effectLst/>
                <a:uFillTx/>
                <a:latin typeface="Aptos"/>
              </a:rPr>
              <a:t>Musa begins the work of liberation with spiritual preparation, clarity and courage.</a:t>
            </a:r>
            <a:endParaRPr lang="en-US" sz="1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Text 6"/>
          <p:cNvSpPr/>
          <p:nvPr/>
        </p:nvSpPr>
        <p:spPr>
          <a:xfrm>
            <a:off x="11475720" y="6492240"/>
            <a:ext cx="36540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9B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 0"/>
          <p:cNvSpPr/>
          <p:nvPr/>
        </p:nvSpPr>
        <p:spPr>
          <a:xfrm>
            <a:off x="567000" y="34740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400" b="1" u="none" strike="noStrike">
                <a:solidFill>
                  <a:srgbClr val="141412"/>
                </a:solidFill>
                <a:effectLst/>
                <a:uFillTx/>
                <a:latin typeface="Aptos Display"/>
                <a:ea typeface="Aptos Display"/>
              </a:rPr>
              <a:t>The human cost was not incidental</a:t>
            </a:r>
            <a:endParaRPr lang="en-US" sz="3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9" name="Shape 1"/>
          <p:cNvSpPr/>
          <p:nvPr/>
        </p:nvSpPr>
        <p:spPr>
          <a:xfrm>
            <a:off x="566640" y="1023840"/>
            <a:ext cx="1005840" cy="360"/>
          </a:xfrm>
          <a:prstGeom prst="line">
            <a:avLst/>
          </a:prstGeom>
          <a:ln w="2540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40" name="Text 2"/>
          <p:cNvSpPr/>
          <p:nvPr/>
        </p:nvSpPr>
        <p:spPr>
          <a:xfrm>
            <a:off x="1664280" y="1051560"/>
            <a:ext cx="987516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u="none" strike="noStrike" dirty="0">
                <a:solidFill>
                  <a:srgbClr val="141412"/>
                </a:solidFill>
                <a:effectLst/>
                <a:uFillTx/>
                <a:latin typeface="Aptos"/>
              </a:rPr>
              <a:t>Violence, humiliation and dispossession disciplined colonial society</a:t>
            </a:r>
            <a:r>
              <a:rPr lang="en-US" sz="1600" b="1" u="none" strike="noStrike" dirty="0">
                <a:solidFill>
                  <a:srgbClr val="141412"/>
                </a:solidFill>
                <a:effectLst/>
                <a:uFillTx/>
                <a:latin typeface="Aptos"/>
              </a:rPr>
              <a:t>.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1" name="Shape 3"/>
          <p:cNvSpPr/>
          <p:nvPr/>
        </p:nvSpPr>
        <p:spPr>
          <a:xfrm>
            <a:off x="685800" y="1417320"/>
            <a:ext cx="3245760" cy="3748680"/>
          </a:xfrm>
          <a:prstGeom prst="rect">
            <a:avLst/>
          </a:prstGeom>
          <a:solidFill>
            <a:srgbClr val="1C1B19"/>
          </a:solidFill>
          <a:ln w="12700">
            <a:solidFill>
              <a:srgbClr val="1C1B19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242" name="Image 0" descr="/mnt/data/emancipation_individual_images/archival_01.png"/>
          <p:cNvPicPr/>
          <p:nvPr/>
        </p:nvPicPr>
        <p:blipFill>
          <a:blip r:embed="rId3"/>
          <a:stretch/>
        </p:blipFill>
        <p:spPr>
          <a:xfrm>
            <a:off x="740520" y="1417320"/>
            <a:ext cx="3136320" cy="3748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3" name="Shape 4"/>
          <p:cNvSpPr/>
          <p:nvPr/>
        </p:nvSpPr>
        <p:spPr>
          <a:xfrm>
            <a:off x="685800" y="1417320"/>
            <a:ext cx="3245760" cy="3748680"/>
          </a:xfrm>
          <a:prstGeom prst="rect">
            <a:avLst/>
          </a:prstGeom>
          <a:noFill/>
          <a:ln w="12700">
            <a:solidFill>
              <a:srgbClr val="F8F4EA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44" name="Shape 5"/>
          <p:cNvSpPr/>
          <p:nvPr/>
        </p:nvSpPr>
        <p:spPr>
          <a:xfrm>
            <a:off x="4480560" y="1417320"/>
            <a:ext cx="3245760" cy="3748680"/>
          </a:xfrm>
          <a:prstGeom prst="rect">
            <a:avLst/>
          </a:prstGeom>
          <a:solidFill>
            <a:srgbClr val="1C1B19"/>
          </a:solidFill>
          <a:ln w="12700">
            <a:solidFill>
              <a:srgbClr val="1C1B19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245" name="Image 1" descr="/mnt/data/emancipation_individual_images/archival_06.png"/>
          <p:cNvPicPr/>
          <p:nvPr/>
        </p:nvPicPr>
        <p:blipFill>
          <a:blip r:embed="rId4"/>
          <a:stretch/>
        </p:blipFill>
        <p:spPr>
          <a:xfrm>
            <a:off x="4480560" y="1668960"/>
            <a:ext cx="3245760" cy="3245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6" name="Shape 6"/>
          <p:cNvSpPr/>
          <p:nvPr/>
        </p:nvSpPr>
        <p:spPr>
          <a:xfrm>
            <a:off x="4480560" y="1417320"/>
            <a:ext cx="3245760" cy="3748680"/>
          </a:xfrm>
          <a:prstGeom prst="rect">
            <a:avLst/>
          </a:prstGeom>
          <a:noFill/>
          <a:ln w="12700">
            <a:solidFill>
              <a:srgbClr val="F8F4EA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47" name="Shape 7"/>
          <p:cNvSpPr/>
          <p:nvPr/>
        </p:nvSpPr>
        <p:spPr>
          <a:xfrm>
            <a:off x="8275320" y="1417320"/>
            <a:ext cx="3245760" cy="3748680"/>
          </a:xfrm>
          <a:prstGeom prst="rect">
            <a:avLst/>
          </a:prstGeom>
          <a:solidFill>
            <a:srgbClr val="1C1B19"/>
          </a:solidFill>
          <a:ln w="12700">
            <a:solidFill>
              <a:srgbClr val="1C1B19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248" name="Image 2" descr="/mnt/data/CD4CD8E4-2D10-40A8-A370-443AAB9F9848.jpeg"/>
          <p:cNvPicPr/>
          <p:nvPr/>
        </p:nvPicPr>
        <p:blipFill>
          <a:blip r:embed="rId5"/>
          <a:stretch/>
        </p:blipFill>
        <p:spPr>
          <a:xfrm>
            <a:off x="8275320" y="2188800"/>
            <a:ext cx="3245760" cy="2205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9" name="Shape 8"/>
          <p:cNvSpPr/>
          <p:nvPr/>
        </p:nvSpPr>
        <p:spPr>
          <a:xfrm>
            <a:off x="8275320" y="1417320"/>
            <a:ext cx="3245760" cy="3748680"/>
          </a:xfrm>
          <a:prstGeom prst="rect">
            <a:avLst/>
          </a:prstGeom>
          <a:noFill/>
          <a:ln w="12700">
            <a:solidFill>
              <a:srgbClr val="F8F4EA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50" name="Text 9"/>
          <p:cNvSpPr/>
          <p:nvPr/>
        </p:nvSpPr>
        <p:spPr>
          <a:xfrm>
            <a:off x="777240" y="5349240"/>
            <a:ext cx="292572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141412"/>
                </a:solidFill>
                <a:effectLst/>
                <a:uFillTx/>
                <a:latin typeface="Aptos Display"/>
                <a:ea typeface="Aptos Display"/>
              </a:rPr>
              <a:t>COERCION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 10"/>
          <p:cNvSpPr/>
          <p:nvPr/>
        </p:nvSpPr>
        <p:spPr>
          <a:xfrm>
            <a:off x="4572000" y="5349240"/>
            <a:ext cx="292572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141412"/>
                </a:solidFill>
                <a:effectLst/>
                <a:uFillTx/>
                <a:latin typeface="Aptos Display"/>
                <a:ea typeface="Aptos Display"/>
              </a:rPr>
              <a:t>HIERARCHY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2" name="Text 11"/>
          <p:cNvSpPr/>
          <p:nvPr/>
        </p:nvSpPr>
        <p:spPr>
          <a:xfrm>
            <a:off x="8366760" y="5349240"/>
            <a:ext cx="292572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141412"/>
                </a:solidFill>
                <a:effectLst/>
                <a:uFillTx/>
                <a:latin typeface="Aptos Display"/>
                <a:ea typeface="Aptos Display"/>
              </a:rPr>
              <a:t>DISPLACEMENT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3F01CF-5873-1803-DD60-D6AD5CB0DA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320" y="1783469"/>
            <a:ext cx="3245760" cy="319959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dramatic_high_resolution_cyber_espionage_geo_st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6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530352" y="484632"/>
            <a:ext cx="43891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0" cap="none" spc="17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THE CONTINUITY ARGUMENT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658368" y="950976"/>
            <a:ext cx="5166360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5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THE FORM CHANGED.</a:t>
            </a:r>
            <a:endParaRPr kumimoji="0" lang="en-US" sz="3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5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THE WEB REMAINED.</a:t>
            </a:r>
            <a:endParaRPr kumimoji="0" lang="en-US" sz="3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565392" y="1097280"/>
            <a:ext cx="2194560" cy="960120"/>
          </a:xfrm>
          <a:prstGeom prst="roundRect">
            <a:avLst>
              <a:gd name="adj" fmla="val 3810"/>
            </a:avLst>
          </a:prstGeom>
          <a:solidFill>
            <a:srgbClr val="0B1114">
              <a:alpha val="86000"/>
            </a:srgbClr>
          </a:solidFill>
          <a:ln w="15240">
            <a:solidFill>
              <a:srgbClr val="BF3C3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6702552" y="1261872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SLAVERY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Shape 5"/>
          <p:cNvSpPr/>
          <p:nvPr/>
        </p:nvSpPr>
        <p:spPr>
          <a:xfrm>
            <a:off x="8997696" y="1097280"/>
            <a:ext cx="2194560" cy="960120"/>
          </a:xfrm>
          <a:prstGeom prst="roundRect">
            <a:avLst>
              <a:gd name="adj" fmla="val 3810"/>
            </a:avLst>
          </a:prstGeom>
          <a:solidFill>
            <a:srgbClr val="0B1114">
              <a:alpha val="86000"/>
            </a:srgbClr>
          </a:solidFill>
          <a:ln w="15240">
            <a:solidFill>
              <a:srgbClr val="BF3C3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9134856" y="1261872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INDENTURESHIP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565392" y="2624328"/>
            <a:ext cx="2194560" cy="960120"/>
          </a:xfrm>
          <a:prstGeom prst="roundRect">
            <a:avLst>
              <a:gd name="adj" fmla="val 3810"/>
            </a:avLst>
          </a:prstGeom>
          <a:solidFill>
            <a:srgbClr val="0B1114">
              <a:alpha val="86000"/>
            </a:srgbClr>
          </a:solidFill>
          <a:ln w="1524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702552" y="2788920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SETTLER COLONIALISM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8997696" y="2624328"/>
            <a:ext cx="2194560" cy="960120"/>
          </a:xfrm>
          <a:prstGeom prst="roundRect">
            <a:avLst>
              <a:gd name="adj" fmla="val 3810"/>
            </a:avLst>
          </a:prstGeom>
          <a:solidFill>
            <a:srgbClr val="0B1114">
              <a:alpha val="86000"/>
            </a:srgbClr>
          </a:solidFill>
          <a:ln w="1524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9134856" y="2788920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MULTINATIONAL CORPORATIONS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6565392" y="4151376"/>
            <a:ext cx="2194560" cy="960120"/>
          </a:xfrm>
          <a:prstGeom prst="roundRect">
            <a:avLst>
              <a:gd name="adj" fmla="val 3810"/>
            </a:avLst>
          </a:prstGeom>
          <a:solidFill>
            <a:srgbClr val="0B1114">
              <a:alpha val="86000"/>
            </a:srgbClr>
          </a:solidFill>
          <a:ln w="1524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702552" y="4315968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FOREIGN BASES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8997696" y="4151376"/>
            <a:ext cx="2194560" cy="960120"/>
          </a:xfrm>
          <a:prstGeom prst="roundRect">
            <a:avLst>
              <a:gd name="adj" fmla="val 3810"/>
            </a:avLst>
          </a:prstGeom>
          <a:solidFill>
            <a:srgbClr val="0B1114">
              <a:alpha val="86000"/>
            </a:srgbClr>
          </a:solidFill>
          <a:ln w="1524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9134856" y="4315968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INTELLIGENCE &amp; SURVEILLANCE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694944" y="5330952"/>
            <a:ext cx="5303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15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A WORLDWIDE SYSTEM OF CONTROL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694944" y="5696712"/>
            <a:ext cx="1066375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The argument is continuity: institutions evolve, but the relationship between core power and subject peoples can persist.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475488" y="6510528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6F685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Illustrative artwork. System components are listed in the lecture notes, pp. 13–14.</a:t>
            </a:r>
            <a:endParaRPr kumimoji="0" lang="en-US" sz="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28816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7E766A"/>
                </a:solidFill>
                <a:latin typeface="Aptos"/>
                <a:ea typeface="Aptos"/>
                <a:cs typeface="Apto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7E766A"/>
              </a:solidFill>
              <a:effectLst/>
              <a:uLnTx/>
              <a:uFillTx/>
              <a:latin typeface="Apto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CC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Text 0"/>
          <p:cNvSpPr/>
          <p:nvPr/>
        </p:nvSpPr>
        <p:spPr>
          <a:xfrm>
            <a:off x="457200" y="146160"/>
            <a:ext cx="438876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181714"/>
                </a:solidFill>
                <a:effectLst/>
                <a:uFillTx/>
                <a:latin typeface="Aptos"/>
              </a:rPr>
              <a:t>30TH ANNUAL EMANCIPATION LECTURE • 2026</a:t>
            </a:r>
            <a:endParaRPr lang="en-US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8" name="Text 1"/>
          <p:cNvSpPr/>
          <p:nvPr/>
        </p:nvSpPr>
        <p:spPr>
          <a:xfrm>
            <a:off x="8321040" y="146160"/>
            <a:ext cx="338292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181714"/>
                </a:solidFill>
                <a:effectLst/>
                <a:uFillTx/>
                <a:latin typeface="Aptos"/>
              </a:rPr>
              <a:t>ENDING 600 YEARS OF WHITE EMPIRE</a:t>
            </a:r>
            <a:endParaRPr lang="en-US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Text 2"/>
          <p:cNvSpPr/>
          <p:nvPr/>
        </p:nvSpPr>
        <p:spPr>
          <a:xfrm>
            <a:off x="567000" y="34740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100" b="1" u="none" strike="noStrike" dirty="0">
                <a:solidFill>
                  <a:srgbClr val="181714"/>
                </a:solidFill>
                <a:effectLst/>
                <a:uFillTx/>
                <a:latin typeface="Georgia" panose="02040502050405020303" pitchFamily="18" charset="0"/>
                <a:ea typeface="Aptos Display"/>
              </a:rPr>
              <a:t>How the system reproduces itself</a:t>
            </a:r>
            <a:endParaRPr lang="en-US" sz="3100" b="0" u="none" strike="noStrike" dirty="0">
              <a:solidFill>
                <a:srgbClr val="000000"/>
              </a:solidFill>
              <a:effectLst/>
              <a:uFillTx/>
              <a:latin typeface="Georgia" panose="02040502050405020303" pitchFamily="18" charset="0"/>
            </a:endParaRPr>
          </a:p>
        </p:txBody>
      </p:sp>
      <p:sp>
        <p:nvSpPr>
          <p:cNvPr id="270" name="Shape 3"/>
          <p:cNvSpPr/>
          <p:nvPr/>
        </p:nvSpPr>
        <p:spPr>
          <a:xfrm>
            <a:off x="566640" y="1023840"/>
            <a:ext cx="1005840" cy="360"/>
          </a:xfrm>
          <a:prstGeom prst="line">
            <a:avLst/>
          </a:prstGeom>
          <a:ln w="2540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71" name="Text 4"/>
          <p:cNvSpPr/>
          <p:nvPr/>
        </p:nvSpPr>
        <p:spPr>
          <a:xfrm>
            <a:off x="1664280" y="1051560"/>
            <a:ext cx="987516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900" dirty="0">
                <a:latin typeface="Aptos" pitchFamily="34" charset="0"/>
                <a:ea typeface="Aptos" pitchFamily="34" charset="-122"/>
                <a:cs typeface="Aptos" pitchFamily="34" charset="-120"/>
              </a:rPr>
              <a:t>T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hree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mechanisms of control</a:t>
            </a:r>
            <a:endParaRPr lang="en-US" sz="1900" b="0" u="none" strike="noStrike" dirty="0">
              <a:effectLst/>
              <a:uFillTx/>
              <a:latin typeface="Arial"/>
            </a:endParaRPr>
          </a:p>
        </p:txBody>
      </p:sp>
      <p:sp>
        <p:nvSpPr>
          <p:cNvPr id="272" name="Shape 5"/>
          <p:cNvSpPr/>
          <p:nvPr/>
        </p:nvSpPr>
        <p:spPr>
          <a:xfrm>
            <a:off x="731520" y="1828800"/>
            <a:ext cx="3245760" cy="3108600"/>
          </a:xfrm>
          <a:prstGeom prst="rect">
            <a:avLst/>
          </a:prstGeom>
          <a:solidFill>
            <a:srgbClr val="1B1A19"/>
          </a:solidFill>
          <a:ln w="12700">
            <a:solidFill>
              <a:srgbClr val="1B1A19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73" name="Text 6"/>
          <p:cNvSpPr/>
          <p:nvPr/>
        </p:nvSpPr>
        <p:spPr>
          <a:xfrm>
            <a:off x="960120" y="2057400"/>
            <a:ext cx="283428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b="1" u="none" strike="noStrike" dirty="0">
                <a:solidFill>
                  <a:schemeClr val="bg1"/>
                </a:solidFill>
                <a:effectLst/>
                <a:uFillTx/>
                <a:latin typeface="Aptos Display"/>
                <a:ea typeface="Aptos Display"/>
              </a:rPr>
              <a:t>1 • DIVIDE &amp; CONQUER</a:t>
            </a:r>
            <a:endParaRPr lang="en-US" sz="1900" b="0" u="none" strike="noStrike" dirty="0">
              <a:solidFill>
                <a:schemeClr val="bg1"/>
              </a:solidFill>
              <a:effectLst/>
              <a:uFillTx/>
              <a:latin typeface="Arial"/>
            </a:endParaRPr>
          </a:p>
        </p:txBody>
      </p:sp>
      <p:sp>
        <p:nvSpPr>
          <p:cNvPr id="274" name="Text 7"/>
          <p:cNvSpPr/>
          <p:nvPr/>
        </p:nvSpPr>
        <p:spPr>
          <a:xfrm>
            <a:off x="960120" y="2788920"/>
            <a:ext cx="2788560" cy="164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0" u="none" strike="noStrike" dirty="0">
                <a:solidFill>
                  <a:schemeClr val="bg1"/>
                </a:solidFill>
                <a:effectLst/>
                <a:uFillTx/>
                <a:latin typeface="Aptos"/>
              </a:rPr>
              <a:t>Fragment countries. Divide communities. Exploit race, class, caste and tribe.</a:t>
            </a:r>
            <a:endParaRPr lang="en-US" sz="2200" b="0" u="none" strike="noStrike" dirty="0">
              <a:solidFill>
                <a:schemeClr val="bg1"/>
              </a:solidFill>
              <a:effectLst/>
              <a:uFillTx/>
              <a:latin typeface="Arial"/>
            </a:endParaRPr>
          </a:p>
        </p:txBody>
      </p:sp>
      <p:sp>
        <p:nvSpPr>
          <p:cNvPr id="275" name="Shape 8"/>
          <p:cNvSpPr/>
          <p:nvPr/>
        </p:nvSpPr>
        <p:spPr>
          <a:xfrm>
            <a:off x="4526280" y="1828800"/>
            <a:ext cx="3245760" cy="3108600"/>
          </a:xfrm>
          <a:prstGeom prst="rect">
            <a:avLst/>
          </a:prstGeom>
          <a:solidFill>
            <a:srgbClr val="1B1A19"/>
          </a:solidFill>
          <a:ln w="12700">
            <a:solidFill>
              <a:srgbClr val="1B1A19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76" name="Text 9"/>
          <p:cNvSpPr/>
          <p:nvPr/>
        </p:nvSpPr>
        <p:spPr>
          <a:xfrm>
            <a:off x="4754880" y="2057400"/>
            <a:ext cx="283428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b="1" u="none" strike="noStrike" dirty="0">
                <a:solidFill>
                  <a:schemeClr val="bg1"/>
                </a:solidFill>
                <a:effectLst/>
                <a:uFillTx/>
                <a:latin typeface="Aptos Display"/>
                <a:ea typeface="Aptos Display"/>
              </a:rPr>
              <a:t>2 • NARRATIVE CONTROL</a:t>
            </a:r>
            <a:endParaRPr lang="en-US" sz="1900" b="0" u="none" strike="noStrike" dirty="0">
              <a:solidFill>
                <a:schemeClr val="bg1"/>
              </a:solidFill>
              <a:effectLst/>
              <a:uFillTx/>
              <a:latin typeface="Arial"/>
            </a:endParaRPr>
          </a:p>
        </p:txBody>
      </p:sp>
      <p:sp>
        <p:nvSpPr>
          <p:cNvPr id="277" name="Text 10"/>
          <p:cNvSpPr/>
          <p:nvPr/>
        </p:nvSpPr>
        <p:spPr>
          <a:xfrm>
            <a:off x="4754880" y="2788920"/>
            <a:ext cx="2788560" cy="164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0" u="none" strike="noStrike" dirty="0">
                <a:solidFill>
                  <a:schemeClr val="bg1"/>
                </a:solidFill>
                <a:effectLst/>
                <a:uFillTx/>
                <a:latin typeface="Aptos"/>
              </a:rPr>
              <a:t>Shape the boundaries of acceptable thought. Hide origins. Make the system seem natural.</a:t>
            </a:r>
            <a:endParaRPr lang="en-US" sz="2200" b="0" u="none" strike="noStrike" dirty="0">
              <a:solidFill>
                <a:schemeClr val="bg1"/>
              </a:solidFill>
              <a:effectLst/>
              <a:uFillTx/>
              <a:latin typeface="Arial"/>
            </a:endParaRPr>
          </a:p>
        </p:txBody>
      </p:sp>
      <p:sp>
        <p:nvSpPr>
          <p:cNvPr id="278" name="Shape 11"/>
          <p:cNvSpPr/>
          <p:nvPr/>
        </p:nvSpPr>
        <p:spPr>
          <a:xfrm>
            <a:off x="8321040" y="1828800"/>
            <a:ext cx="3245760" cy="3108600"/>
          </a:xfrm>
          <a:prstGeom prst="rect">
            <a:avLst/>
          </a:prstGeom>
          <a:solidFill>
            <a:srgbClr val="1B1A19"/>
          </a:solidFill>
          <a:ln w="12700">
            <a:solidFill>
              <a:srgbClr val="1B1A19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79" name="Text 12"/>
          <p:cNvSpPr/>
          <p:nvPr/>
        </p:nvSpPr>
        <p:spPr>
          <a:xfrm>
            <a:off x="8549640" y="2057400"/>
            <a:ext cx="283428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b="1" u="none" strike="noStrike" dirty="0">
                <a:solidFill>
                  <a:srgbClr val="181714"/>
                </a:solidFill>
                <a:effectLst/>
                <a:uFillTx/>
                <a:latin typeface="Aptos Display"/>
                <a:ea typeface="Aptos Display"/>
              </a:rPr>
              <a:t>3 </a:t>
            </a:r>
            <a:r>
              <a:rPr lang="en-US" sz="1900" b="1" u="none" strike="noStrike" dirty="0">
                <a:solidFill>
                  <a:schemeClr val="bg1"/>
                </a:solidFill>
                <a:effectLst/>
                <a:uFillTx/>
                <a:latin typeface="Aptos Display"/>
                <a:ea typeface="Aptos Display"/>
              </a:rPr>
              <a:t>• USE PROXIES</a:t>
            </a:r>
            <a:endParaRPr lang="en-US" sz="1900" b="0" u="none" strike="noStrike" dirty="0">
              <a:solidFill>
                <a:schemeClr val="bg1"/>
              </a:solidFill>
              <a:effectLst/>
              <a:uFillTx/>
              <a:latin typeface="Arial"/>
            </a:endParaRPr>
          </a:p>
        </p:txBody>
      </p:sp>
      <p:sp>
        <p:nvSpPr>
          <p:cNvPr id="280" name="Text 13"/>
          <p:cNvSpPr/>
          <p:nvPr/>
        </p:nvSpPr>
        <p:spPr>
          <a:xfrm>
            <a:off x="8549640" y="2788920"/>
            <a:ext cx="2788560" cy="164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0" u="none" strike="noStrike" dirty="0">
                <a:solidFill>
                  <a:schemeClr val="bg1"/>
                </a:solidFill>
                <a:effectLst/>
                <a:uFillTx/>
                <a:latin typeface="Aptos"/>
              </a:rPr>
              <a:t>Recruit helpers in tiers. Reward adjacency. Let intermediaries police the masses.</a:t>
            </a:r>
            <a:endParaRPr lang="en-US" sz="2200" b="0" u="none" strike="noStrike" dirty="0">
              <a:solidFill>
                <a:schemeClr val="bg1"/>
              </a:solidFill>
              <a:effectLst/>
              <a:uFillTx/>
              <a:latin typeface="Arial"/>
            </a:endParaRPr>
          </a:p>
        </p:txBody>
      </p:sp>
      <p:sp>
        <p:nvSpPr>
          <p:cNvPr id="281" name="Text 14"/>
          <p:cNvSpPr/>
          <p:nvPr/>
        </p:nvSpPr>
        <p:spPr>
          <a:xfrm>
            <a:off x="1097280" y="5577840"/>
            <a:ext cx="99666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181714"/>
                </a:solidFill>
                <a:effectLst/>
                <a:uFillTx/>
                <a:latin typeface="Aptos Display"/>
                <a:ea typeface="Aptos Display"/>
              </a:rPr>
              <a:t>“Pharaoh exalted himself in the earth and divided the people into castes…”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Text 15"/>
          <p:cNvSpPr/>
          <p:nvPr/>
        </p:nvSpPr>
        <p:spPr>
          <a:xfrm>
            <a:off x="11475720" y="6492240"/>
            <a:ext cx="36540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dramatic_cinematic_fantasy_ancient_egypt_landsc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67912" y="8212"/>
            <a:ext cx="5696814" cy="6858000"/>
          </a:xfrm>
          <a:prstGeom prst="rect">
            <a:avLst/>
          </a:prstGeom>
          <a:solidFill>
            <a:srgbClr val="000000">
              <a:alpha val="6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530352" y="484632"/>
            <a:ext cx="43891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17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THE QUR’ANIC ARCHETYPE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658368" y="987552"/>
            <a:ext cx="4846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PHARAOH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685800" y="1847088"/>
            <a:ext cx="4663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50" b="0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Power that divides, degrades and makes oppression appear permanent.</a:t>
            </a:r>
            <a:endParaRPr kumimoji="0" lang="en-US" sz="2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6647688" y="1371600"/>
            <a:ext cx="502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6720840" y="1481328"/>
            <a:ext cx="4526280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Pharaoh exalted himself in the earth and divided the people into castes…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6720840" y="3337560"/>
            <a:ext cx="4526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6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QUR’AN 28:4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720840" y="3822192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14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MUSA &amp; HARUN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720840" y="4120896"/>
            <a:ext cx="4787053" cy="17769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The Qur’anic response begins with faith, worship, moral renewal, patience and organised movement — before the final escape from Pharaoh’s system.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475488" y="6510528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6F685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Illustrative artwork. Spiritual framework follows lecture notes, pp. 14–18.</a:t>
            </a:r>
            <a:endParaRPr kumimoji="0" lang="en-US" sz="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28816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7E766A"/>
                </a:solidFill>
                <a:latin typeface="Aptos"/>
                <a:ea typeface="Aptos"/>
                <a:cs typeface="Apto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7E766A"/>
              </a:solidFill>
              <a:effectLst/>
              <a:uLnTx/>
              <a:uFillTx/>
              <a:latin typeface="Apto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dramatic_cinematic_landscape_at_golden_ho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530352" y="484632"/>
            <a:ext cx="43891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17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FREEDOM IS A JOURNEY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658368" y="932688"/>
            <a:ext cx="786384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EMANCIPATION WAS NECESSARY.</a:t>
            </a:r>
            <a:endParaRPr kumimoji="0" lang="en-US" sz="3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IT WAS NOT THE DESTINATION.</a:t>
            </a:r>
            <a:endParaRPr kumimoji="0" lang="en-US" sz="3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896112" y="4407408"/>
            <a:ext cx="10405872" cy="0"/>
          </a:xfrm>
          <a:prstGeom prst="line">
            <a:avLst/>
          </a:prstGeom>
          <a:noFill/>
          <a:ln w="2667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804672" y="4315968"/>
            <a:ext cx="182880" cy="182880"/>
          </a:xfrm>
          <a:prstGeom prst="ellipse">
            <a:avLst/>
          </a:prstGeom>
          <a:solidFill>
            <a:srgbClr val="D6A646"/>
          </a:solidFill>
          <a:ln w="1270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301752" y="3694176"/>
            <a:ext cx="1188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1834–38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182880" y="4663440"/>
            <a:ext cx="142646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EMANCIPATION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406140" y="4315968"/>
            <a:ext cx="182880" cy="182880"/>
          </a:xfrm>
          <a:prstGeom prst="ellipse">
            <a:avLst/>
          </a:prstGeom>
          <a:solidFill>
            <a:srgbClr val="D6A646"/>
          </a:solidFill>
          <a:ln w="1270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2903220" y="3694176"/>
            <a:ext cx="1188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1917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2784348" y="4663440"/>
            <a:ext cx="148564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INDENTURESHIP ENDS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007608" y="4315968"/>
            <a:ext cx="182880" cy="182880"/>
          </a:xfrm>
          <a:prstGeom prst="ellipse">
            <a:avLst/>
          </a:prstGeom>
          <a:solidFill>
            <a:srgbClr val="D6A646"/>
          </a:solidFill>
          <a:ln w="1270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504688" y="3694176"/>
            <a:ext cx="1188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1962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5385816" y="4663440"/>
            <a:ext cx="142646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INDEPENDENCE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8609076" y="4315968"/>
            <a:ext cx="182880" cy="182880"/>
          </a:xfrm>
          <a:prstGeom prst="ellipse">
            <a:avLst/>
          </a:prstGeom>
          <a:solidFill>
            <a:srgbClr val="D6A646"/>
          </a:solidFill>
          <a:ln w="1270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8106156" y="3694176"/>
            <a:ext cx="1188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1976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7987284" y="4663440"/>
            <a:ext cx="142646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REPUBLIC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11210544" y="4315968"/>
            <a:ext cx="182880" cy="182880"/>
          </a:xfrm>
          <a:prstGeom prst="ellipse">
            <a:avLst/>
          </a:prstGeom>
          <a:solidFill>
            <a:srgbClr val="F4EFE5"/>
          </a:solidFill>
          <a:ln w="1270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10707624" y="3694176"/>
            <a:ext cx="1188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NOW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10588752" y="4663440"/>
            <a:ext cx="142646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INNER + COLLECTIVE FREEDOM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1920240" y="5696712"/>
            <a:ext cx="834847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True freedom, means servitude to Allah alone — not merely a change of flag or constitution.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28816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7E766A"/>
                </a:solidFill>
                <a:latin typeface="Aptos"/>
                <a:ea typeface="Aptos"/>
                <a:cs typeface="Apto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7E766A"/>
              </a:solidFill>
              <a:effectLst/>
              <a:uLnTx/>
              <a:uFillTx/>
              <a:latin typeface="Apto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richly_detailed_cinematic_fantasy_knowledge_the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530352" y="484632"/>
            <a:ext cx="43891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17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THE WAY FORWARD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621792" y="914400"/>
            <a:ext cx="40233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FOUR SOURCES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OF LIBERATION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943600" y="1234440"/>
            <a:ext cx="2542032" cy="1737360"/>
          </a:xfrm>
          <a:prstGeom prst="roundRect">
            <a:avLst>
              <a:gd name="adj" fmla="val 2632"/>
            </a:avLst>
          </a:prstGeom>
          <a:solidFill>
            <a:srgbClr val="060606">
              <a:alpha val="86000"/>
            </a:srgbClr>
          </a:solidFill>
          <a:ln w="1397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6108192" y="1435608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1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REVELATION</a:t>
            </a: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6144768" y="1892808"/>
            <a:ext cx="212140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Divine knowledge, moral law and the prophetic model.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Shape 6"/>
          <p:cNvSpPr/>
          <p:nvPr/>
        </p:nvSpPr>
        <p:spPr>
          <a:xfrm>
            <a:off x="8732520" y="1234440"/>
            <a:ext cx="2542032" cy="1737360"/>
          </a:xfrm>
          <a:prstGeom prst="roundRect">
            <a:avLst>
              <a:gd name="adj" fmla="val 2632"/>
            </a:avLst>
          </a:prstGeom>
          <a:solidFill>
            <a:srgbClr val="060606">
              <a:alpha val="86000"/>
            </a:srgbClr>
          </a:solidFill>
          <a:ln w="1397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8897112" y="1435608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1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HISTORY</a:t>
            </a: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8933688" y="1892808"/>
            <a:ext cx="212140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Know how we arrived here; learn how others overcame trials.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5943600" y="3319272"/>
            <a:ext cx="2542032" cy="1737360"/>
          </a:xfrm>
          <a:prstGeom prst="roundRect">
            <a:avLst>
              <a:gd name="adj" fmla="val 2632"/>
            </a:avLst>
          </a:prstGeom>
          <a:solidFill>
            <a:srgbClr val="060606">
              <a:alpha val="86000"/>
            </a:srgbClr>
          </a:solidFill>
          <a:ln w="1397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108192" y="352044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1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ALLAH’S SIGNS</a:t>
            </a: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144768" y="3977640"/>
            <a:ext cx="212140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Study creation, science and the environment we are entrusted to manage.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8732520" y="3319272"/>
            <a:ext cx="2542032" cy="1737360"/>
          </a:xfrm>
          <a:prstGeom prst="roundRect">
            <a:avLst>
              <a:gd name="adj" fmla="val 2632"/>
            </a:avLst>
          </a:prstGeom>
          <a:solidFill>
            <a:srgbClr val="060606">
              <a:alpha val="86000"/>
            </a:srgbClr>
          </a:solidFill>
          <a:ln w="1397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8897112" y="352044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1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INTELLECT</a:t>
            </a: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8933688" y="3977640"/>
            <a:ext cx="212140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Use reason, consultation and collective thought — Aql, Shura, Panchayat.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676656" y="5303520"/>
            <a:ext cx="492719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16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KNOW • THINK • WORSHIP • BUILD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676656" y="5687568"/>
            <a:ext cx="10838688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The response to an old system cannot be only anger. It must produce knowledge, culture, institutions and disciplined collective action.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475488" y="6510528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6F685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Source basis: lecture notes, p. 16.</a:t>
            </a:r>
            <a:endParaRPr kumimoji="0" lang="en-US" sz="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28816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7E766A"/>
                </a:solidFill>
                <a:latin typeface="Aptos"/>
                <a:ea typeface="Aptos"/>
                <a:cs typeface="Apto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7E766A"/>
              </a:solidFill>
              <a:effectLst/>
              <a:uLnTx/>
              <a:uFillTx/>
              <a:latin typeface="Apto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panoramic_illustration_photograph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-16398"/>
            <a:ext cx="12191695" cy="6858000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530352" y="484632"/>
            <a:ext cx="594745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17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THE WORK BEGINS INSIDE — AND CONTINUES TOGETHER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658368" y="950976"/>
            <a:ext cx="64922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FREE YOUR HEART.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CLEAR YOUR MIND.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BUILD WHAT MUST LAST.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731520" y="3246120"/>
            <a:ext cx="128016" cy="128016"/>
          </a:xfrm>
          <a:prstGeom prst="ellipse">
            <a:avLst/>
          </a:prstGeom>
          <a:solidFill>
            <a:srgbClr val="D6A646"/>
          </a:solidFill>
          <a:ln w="1270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24128" y="3154680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6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UNDERSTAND THE ORIGIN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Shape 5"/>
          <p:cNvSpPr/>
          <p:nvPr/>
        </p:nvSpPr>
        <p:spPr>
          <a:xfrm>
            <a:off x="731520" y="3739896"/>
            <a:ext cx="128016" cy="128016"/>
          </a:xfrm>
          <a:prstGeom prst="ellipse">
            <a:avLst/>
          </a:prstGeom>
          <a:solidFill>
            <a:srgbClr val="D6A646"/>
          </a:solidFill>
          <a:ln w="1270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24128" y="3648456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6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TEACH THE TRUTH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731520" y="4233672"/>
            <a:ext cx="128016" cy="128016"/>
          </a:xfrm>
          <a:prstGeom prst="ellipse">
            <a:avLst/>
          </a:prstGeom>
          <a:solidFill>
            <a:srgbClr val="D6A646"/>
          </a:solidFill>
          <a:ln w="1270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024128" y="4142232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6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BUILD INSTITUTIONS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731520" y="4727448"/>
            <a:ext cx="128016" cy="128016"/>
          </a:xfrm>
          <a:prstGeom prst="ellipse">
            <a:avLst/>
          </a:prstGeom>
          <a:solidFill>
            <a:srgbClr val="D6A646"/>
          </a:solidFill>
          <a:ln w="1270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1024128" y="4636008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6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PRACTICE SOLIDARITY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731520" y="5221224"/>
            <a:ext cx="128016" cy="128016"/>
          </a:xfrm>
          <a:prstGeom prst="ellipse">
            <a:avLst/>
          </a:prstGeom>
          <a:solidFill>
            <a:srgbClr val="D6A646"/>
          </a:solidFill>
          <a:ln w="1270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1024128" y="5129784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6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DO YOUR PART — WITHOUT HASTE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7213600" y="3989493"/>
            <a:ext cx="4243832" cy="1679787"/>
          </a:xfrm>
          <a:prstGeom prst="roundRect">
            <a:avLst>
              <a:gd name="adj" fmla="val 0"/>
            </a:avLst>
          </a:prstGeom>
          <a:solidFill>
            <a:srgbClr val="070707">
              <a:alpha val="90000"/>
            </a:srgbClr>
          </a:solidFill>
          <a:ln w="1270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7470987" y="4233672"/>
            <a:ext cx="3712125" cy="11064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“Allah will not change the condition of a people until they change what is within themselves.”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7927848" y="5870448"/>
            <a:ext cx="3246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0" cap="none" spc="14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THE LECTURE’S FINAL CHALLENGE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475488" y="6510528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6F685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Closing synthesis from lecture notes, pp. 18–21.</a:t>
            </a:r>
            <a:endParaRPr kumimoji="0" lang="en-US" sz="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28816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7E766A"/>
                </a:solidFill>
                <a:latin typeface="Aptos"/>
                <a:ea typeface="Aptos"/>
                <a:cs typeface="Apto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7E766A"/>
              </a:solidFill>
              <a:effectLst/>
              <a:uLnTx/>
              <a:uFillTx/>
              <a:latin typeface="Apto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12064"/>
            <a:ext cx="10972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Why 600 years — not 400?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530352" y="1143000"/>
            <a:ext cx="1051560" cy="0"/>
          </a:xfrm>
          <a:prstGeom prst="line">
            <a:avLst/>
          </a:prstGeom>
          <a:noFill/>
          <a:ln w="2794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1700784" y="1024128"/>
            <a:ext cx="97383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Pushing the starting point back to the source.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822960" y="2926080"/>
            <a:ext cx="10561320" cy="0"/>
          </a:xfrm>
          <a:prstGeom prst="line">
            <a:avLst/>
          </a:prstGeom>
          <a:noFill/>
          <a:ln w="25400">
            <a:solidFill>
              <a:srgbClr val="6B625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758952" y="2862072"/>
            <a:ext cx="128016" cy="128016"/>
          </a:xfrm>
          <a:prstGeom prst="ellipse">
            <a:avLst/>
          </a:prstGeom>
          <a:solidFill>
            <a:srgbClr val="D6A646"/>
          </a:solidFill>
          <a:ln w="1270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320040" y="214884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1415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164592" y="3182112"/>
            <a:ext cx="13167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Ceuta seized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871216" y="2862072"/>
            <a:ext cx="128016" cy="128016"/>
          </a:xfrm>
          <a:prstGeom prst="ellipse">
            <a:avLst/>
          </a:prstGeom>
          <a:solidFill>
            <a:srgbClr val="A99577"/>
          </a:solidFill>
          <a:ln w="12700">
            <a:solidFill>
              <a:srgbClr val="A9957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2432304" y="214884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1492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2276856" y="3182112"/>
            <a:ext cx="13167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Granada falls  Columbus sails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983480" y="2862072"/>
            <a:ext cx="128016" cy="128016"/>
          </a:xfrm>
          <a:prstGeom prst="ellipse">
            <a:avLst/>
          </a:prstGeom>
          <a:solidFill>
            <a:srgbClr val="A99577"/>
          </a:solidFill>
          <a:ln w="12700">
            <a:solidFill>
              <a:srgbClr val="A9957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544568" y="214884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1506–08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389120" y="3182112"/>
            <a:ext cx="13167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Enslaved Africans in Trinidad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095744" y="2862072"/>
            <a:ext cx="128016" cy="128016"/>
          </a:xfrm>
          <a:prstGeom prst="ellipse">
            <a:avLst/>
          </a:prstGeom>
          <a:solidFill>
            <a:srgbClr val="A99577"/>
          </a:solidFill>
          <a:ln w="12700">
            <a:solidFill>
              <a:srgbClr val="A9957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656832" y="214884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1521–22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501384" y="3182112"/>
            <a:ext cx="13167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African rebellions in Hispaniola / Puerto Rico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9208008" y="2862072"/>
            <a:ext cx="128016" cy="128016"/>
          </a:xfrm>
          <a:prstGeom prst="ellipse">
            <a:avLst/>
          </a:prstGeom>
          <a:solidFill>
            <a:srgbClr val="A99577"/>
          </a:solidFill>
          <a:ln w="12700">
            <a:solidFill>
              <a:srgbClr val="A9957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769096" y="214884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1609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8613648" y="3182112"/>
            <a:ext cx="13167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The familiar “400-year” frame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11320272" y="2862072"/>
            <a:ext cx="128016" cy="128016"/>
          </a:xfrm>
          <a:prstGeom prst="ellipse">
            <a:avLst/>
          </a:prstGeom>
          <a:solidFill>
            <a:srgbClr val="A99577"/>
          </a:solidFill>
          <a:ln w="12700">
            <a:solidFill>
              <a:srgbClr val="A9957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0881360" y="214884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1834–38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0725912" y="3182112"/>
            <a:ext cx="13167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British Emancipation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1234440" y="4892040"/>
            <a:ext cx="9692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“You cannot correctly analyse a problem without going back to its source.”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4233672" y="5705856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18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THE LECTURE’S THESIS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475488" y="6510528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6F685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Source basis: Bilaal Abdullah, Emancipation Lecture 2026 notes, pp. 1–3.</a:t>
            </a:r>
            <a:endParaRPr kumimoji="0" lang="en-US" sz="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28816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7E766A"/>
                </a:solidFill>
                <a:latin typeface="Aptos"/>
                <a:ea typeface="Aptos"/>
                <a:cs typeface="Apto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7E766A"/>
              </a:solidFill>
              <a:effectLst/>
              <a:uLnTx/>
              <a:uFillTx/>
              <a:latin typeface="Apto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12064"/>
            <a:ext cx="10972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 map can teach you who is “big”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530352" y="1143000"/>
            <a:ext cx="1051560" cy="0"/>
          </a:xfrm>
          <a:prstGeom prst="line">
            <a:avLst/>
          </a:prstGeom>
          <a:noFill/>
          <a:ln w="2794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1700784" y="1024128"/>
            <a:ext cx="97383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Projection is mathematics — but perception has consequences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1508760"/>
            <a:ext cx="5440680" cy="3401568"/>
          </a:xfrm>
          <a:prstGeom prst="roundRect">
            <a:avLst>
              <a:gd name="adj" fmla="val 1344"/>
            </a:avLst>
          </a:prstGeom>
          <a:solidFill>
            <a:srgbClr val="111111"/>
          </a:solidFill>
          <a:ln w="12700">
            <a:solidFill>
              <a:srgbClr val="37322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199632" y="1508760"/>
            <a:ext cx="5440680" cy="3401568"/>
          </a:xfrm>
          <a:prstGeom prst="roundRect">
            <a:avLst>
              <a:gd name="adj" fmla="val 1344"/>
            </a:avLst>
          </a:prstGeom>
          <a:solidFill>
            <a:srgbClr val="111111"/>
          </a:solidFill>
          <a:ln w="19050">
            <a:solidFill>
              <a:srgbClr val="D6A64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7" name="Image 0" descr="/mnt/data/cleaned/65B92E83-1679-4834-8DCA-A11A46BFE19D_up.jpg"/>
          <p:cNvPicPr>
            <a:picLocks noChangeAspect="1"/>
          </p:cNvPicPr>
          <p:nvPr/>
        </p:nvPicPr>
        <p:blipFill>
          <a:blip r:embed="rId3"/>
          <a:srcRect t="5085" b="5085"/>
          <a:stretch/>
        </p:blipFill>
        <p:spPr>
          <a:xfrm>
            <a:off x="713232" y="1755648"/>
            <a:ext cx="5102352" cy="2679192"/>
          </a:xfrm>
          <a:prstGeom prst="rect">
            <a:avLst/>
          </a:prstGeom>
        </p:spPr>
      </p:pic>
      <p:pic>
        <p:nvPicPr>
          <p:cNvPr id="8" name="Image 1" descr="/mnt/data/cleaned/2C7D3967-D37F-4872-8CE1-AC70FA9316F0_up.jpg"/>
          <p:cNvPicPr>
            <a:picLocks noChangeAspect="1"/>
          </p:cNvPicPr>
          <p:nvPr/>
        </p:nvPicPr>
        <p:blipFill>
          <a:blip r:embed="rId4"/>
          <a:srcRect t="7871" b="7871"/>
          <a:stretch/>
        </p:blipFill>
        <p:spPr>
          <a:xfrm>
            <a:off x="6364224" y="1755648"/>
            <a:ext cx="5102352" cy="267919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22960" y="4517136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110" normalizeH="0" baseline="0" noProof="0" dirty="0">
                <a:ln>
                  <a:noFill/>
                </a:ln>
                <a:solidFill>
                  <a:srgbClr val="AAA094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MERCATOR-TYPE VIEW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Text 6"/>
          <p:cNvSpPr/>
          <p:nvPr/>
        </p:nvSpPr>
        <p:spPr>
          <a:xfrm>
            <a:off x="6473952" y="4517136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105" normalizeH="0" baseline="0" noProof="0" dirty="0">
                <a:ln>
                  <a:noFill/>
                </a:ln>
                <a:solidFill>
                  <a:srgbClr val="D6A646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EQUAL-AREA / PETERS-STYLE VIEW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Text 7"/>
          <p:cNvSpPr/>
          <p:nvPr/>
        </p:nvSpPr>
        <p:spPr>
          <a:xfrm>
            <a:off x="3081528" y="5266944"/>
            <a:ext cx="6016752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4EFE5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AFRICA ≈ 14× GREENLAND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2" name="Text 8"/>
          <p:cNvSpPr/>
          <p:nvPr/>
        </p:nvSpPr>
        <p:spPr>
          <a:xfrm>
            <a:off x="1947672" y="5870447"/>
            <a:ext cx="8275320" cy="61264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100" b="0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Mercator enlarges land farther from the equator. Africa’s real area is roughly fourteen times Greenland’s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D9D1C3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Text 9"/>
          <p:cNvSpPr/>
          <p:nvPr/>
        </p:nvSpPr>
        <p:spPr>
          <a:xfrm>
            <a:off x="475488" y="6510528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6F685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Visual references supplied by presenter. Projection note: Mercator preserves local angles but inflates area toward the poles.</a:t>
            </a:r>
            <a:endParaRPr kumimoji="0" lang="en-US" sz="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28816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7E766A"/>
                </a:solidFill>
                <a:latin typeface="Aptos"/>
                <a:ea typeface="Aptos"/>
                <a:cs typeface="Apto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7E766A"/>
              </a:solidFill>
              <a:effectLst/>
              <a:uLnTx/>
              <a:uFillTx/>
              <a:latin typeface="Apto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B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 0"/>
          <p:cNvSpPr/>
          <p:nvPr/>
        </p:nvSpPr>
        <p:spPr>
          <a:xfrm>
            <a:off x="457200" y="146160"/>
            <a:ext cx="438876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F6F3EB"/>
                </a:solidFill>
                <a:effectLst/>
                <a:uFillTx/>
                <a:latin typeface="Aptos"/>
              </a:rPr>
              <a:t>30TH ANNUAL EMANCIPATION LECTURE • 2026</a:t>
            </a:r>
            <a:endParaRPr lang="en-US" sz="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" name="Text 1"/>
          <p:cNvSpPr/>
          <p:nvPr/>
        </p:nvSpPr>
        <p:spPr>
          <a:xfrm>
            <a:off x="8321040" y="146160"/>
            <a:ext cx="338292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F6F3EB"/>
                </a:solidFill>
                <a:effectLst/>
                <a:uFillTx/>
                <a:latin typeface="Aptos"/>
              </a:rPr>
              <a:t>ENDING 600 YEARS OF WHITE EMPIRE</a:t>
            </a:r>
            <a:endParaRPr lang="en-US" sz="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" name="Text 2"/>
          <p:cNvSpPr/>
          <p:nvPr/>
        </p:nvSpPr>
        <p:spPr>
          <a:xfrm>
            <a:off x="567000" y="34740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 dirty="0">
                <a:solidFill>
                  <a:srgbClr val="F6F3EB"/>
                </a:solidFill>
                <a:effectLst/>
                <a:uFillTx/>
                <a:latin typeface="Georgia" panose="02040502050405020303" pitchFamily="18" charset="0"/>
                <a:ea typeface="Aptos Display"/>
              </a:rPr>
              <a:t>Maps are never neutral</a:t>
            </a:r>
            <a:endParaRPr lang="en-US" sz="2800" b="0" u="none" strike="noStrike" dirty="0">
              <a:solidFill>
                <a:srgbClr val="FFFFFF"/>
              </a:solidFill>
              <a:effectLst/>
              <a:uFillTx/>
              <a:latin typeface="Georgia" panose="02040502050405020303" pitchFamily="18" charset="0"/>
            </a:endParaRPr>
          </a:p>
        </p:txBody>
      </p:sp>
      <p:sp>
        <p:nvSpPr>
          <p:cNvPr id="62" name="Shape 3"/>
          <p:cNvSpPr/>
          <p:nvPr/>
        </p:nvSpPr>
        <p:spPr>
          <a:xfrm>
            <a:off x="566640" y="1023840"/>
            <a:ext cx="1005840" cy="360"/>
          </a:xfrm>
          <a:prstGeom prst="line">
            <a:avLst/>
          </a:prstGeom>
          <a:ln w="25400">
            <a:solidFill>
              <a:srgbClr val="A9823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63" name="Text 4"/>
          <p:cNvSpPr/>
          <p:nvPr/>
        </p:nvSpPr>
        <p:spPr>
          <a:xfrm>
            <a:off x="1664280" y="1051560"/>
            <a:ext cx="987516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" name="Shape 5"/>
          <p:cNvSpPr/>
          <p:nvPr/>
        </p:nvSpPr>
        <p:spPr>
          <a:xfrm>
            <a:off x="731520" y="1508760"/>
            <a:ext cx="5760360" cy="4023000"/>
          </a:xfrm>
          <a:prstGeom prst="rect">
            <a:avLst/>
          </a:prstGeom>
          <a:solidFill>
            <a:srgbClr val="F3EBDC"/>
          </a:solidFill>
          <a:ln w="12700">
            <a:solidFill>
              <a:srgbClr val="F3EBDC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65" name="Image 0" descr="/mnt/data/2C7D3967-D37F-4872-8CE1-AC70FA9316F0.jpeg"/>
          <p:cNvPicPr/>
          <p:nvPr/>
        </p:nvPicPr>
        <p:blipFill>
          <a:blip r:embed="rId3"/>
          <a:stretch/>
        </p:blipFill>
        <p:spPr>
          <a:xfrm>
            <a:off x="731520" y="1725480"/>
            <a:ext cx="5760360" cy="3589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" name="Shape 6"/>
          <p:cNvSpPr/>
          <p:nvPr/>
        </p:nvSpPr>
        <p:spPr>
          <a:xfrm>
            <a:off x="731520" y="1508760"/>
            <a:ext cx="5760360" cy="4023000"/>
          </a:xfrm>
          <a:prstGeom prst="rect">
            <a:avLst/>
          </a:prstGeom>
          <a:noFill/>
          <a:ln w="12700">
            <a:solidFill>
              <a:srgbClr val="F8F4EA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67" name="Text 7"/>
          <p:cNvSpPr/>
          <p:nvPr/>
        </p:nvSpPr>
        <p:spPr>
          <a:xfrm>
            <a:off x="7315200" y="1691640"/>
            <a:ext cx="2011320" cy="41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SIZE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" name="Text 8"/>
          <p:cNvSpPr/>
          <p:nvPr/>
        </p:nvSpPr>
        <p:spPr>
          <a:xfrm>
            <a:off x="7315200" y="2423160"/>
            <a:ext cx="2011320" cy="41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CENTRE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" name="Text 9"/>
          <p:cNvSpPr/>
          <p:nvPr/>
        </p:nvSpPr>
        <p:spPr>
          <a:xfrm>
            <a:off x="7315200" y="3154680"/>
            <a:ext cx="2011320" cy="41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POWER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" name="Text 10"/>
          <p:cNvSpPr/>
          <p:nvPr/>
        </p:nvSpPr>
        <p:spPr>
          <a:xfrm>
            <a:off x="7315200" y="3886200"/>
            <a:ext cx="3108600" cy="41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CIVILISATION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" name="Text 11"/>
          <p:cNvSpPr/>
          <p:nvPr/>
        </p:nvSpPr>
        <p:spPr>
          <a:xfrm>
            <a:off x="7333560" y="4800600"/>
            <a:ext cx="365724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F6F3EB"/>
                </a:solidFill>
                <a:effectLst/>
                <a:uFillTx/>
                <a:latin typeface="Aptos"/>
              </a:rPr>
              <a:t>A map is not just geography. It is a visual argument about the world.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" name="Text 12"/>
          <p:cNvSpPr/>
          <p:nvPr/>
        </p:nvSpPr>
        <p:spPr>
          <a:xfrm>
            <a:off x="11475720" y="6492240"/>
            <a:ext cx="36540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22EF25-473C-9A87-3012-3884ED67A1F6}"/>
              </a:ext>
            </a:extLst>
          </p:cNvPr>
          <p:cNvSpPr txBox="1"/>
          <p:nvPr/>
        </p:nvSpPr>
        <p:spPr>
          <a:xfrm>
            <a:off x="1520360" y="881759"/>
            <a:ext cx="8492140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900" dirty="0">
                <a:solidFill>
                  <a:srgbClr val="D6A646"/>
                </a:solidFill>
                <a:latin typeface="Aptos" pitchFamily="34" charset="0"/>
              </a:rPr>
              <a:t>Before Empires controlled land, they learned to control how the world was seen</a:t>
            </a:r>
            <a:endParaRPr lang="en-T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1E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 0"/>
          <p:cNvSpPr/>
          <p:nvPr/>
        </p:nvSpPr>
        <p:spPr>
          <a:xfrm>
            <a:off x="457200" y="146160"/>
            <a:ext cx="438876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F6F3EB"/>
                </a:solidFill>
                <a:effectLst/>
                <a:uFillTx/>
                <a:latin typeface="Aptos"/>
              </a:rPr>
              <a:t>30TH ANNUAL EMANCIPATION LECTURE • 2026</a:t>
            </a:r>
            <a:endParaRPr lang="en-US" sz="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" name="Text 1"/>
          <p:cNvSpPr/>
          <p:nvPr/>
        </p:nvSpPr>
        <p:spPr>
          <a:xfrm>
            <a:off x="8321040" y="146160"/>
            <a:ext cx="338292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F6F3EB"/>
                </a:solidFill>
                <a:effectLst/>
                <a:uFillTx/>
                <a:latin typeface="Aptos"/>
              </a:rPr>
              <a:t>ENDING 600 YEARS OF WHITE EMPIRE</a:t>
            </a:r>
            <a:endParaRPr lang="en-US" sz="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" name="Shape 2"/>
          <p:cNvSpPr/>
          <p:nvPr/>
        </p:nvSpPr>
        <p:spPr>
          <a:xfrm>
            <a:off x="365760" y="1417320"/>
            <a:ext cx="5303160" cy="5074560"/>
          </a:xfrm>
          <a:prstGeom prst="rect">
            <a:avLst/>
          </a:prstGeom>
          <a:solidFill>
            <a:srgbClr val="221E1A"/>
          </a:solidFill>
          <a:ln w="12700">
            <a:solidFill>
              <a:srgbClr val="221E1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76" name="Image 0" descr="/mnt/data/a_richly_detailed_cinematic_fantasy_knowledge_the.png"/>
          <p:cNvPicPr/>
          <p:nvPr/>
        </p:nvPicPr>
        <p:blipFill>
          <a:blip r:embed="rId3"/>
          <a:stretch/>
        </p:blipFill>
        <p:spPr>
          <a:xfrm>
            <a:off x="365760" y="2462400"/>
            <a:ext cx="5303160" cy="298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" name="Shape 3"/>
          <p:cNvSpPr/>
          <p:nvPr/>
        </p:nvSpPr>
        <p:spPr>
          <a:xfrm>
            <a:off x="365760" y="1417320"/>
            <a:ext cx="5303160" cy="5074560"/>
          </a:xfrm>
          <a:prstGeom prst="rect">
            <a:avLst/>
          </a:prstGeom>
          <a:noFill/>
          <a:ln w="12700">
            <a:solidFill>
              <a:srgbClr val="F8F4EA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78" name="Text 4"/>
          <p:cNvSpPr/>
          <p:nvPr/>
        </p:nvSpPr>
        <p:spPr>
          <a:xfrm>
            <a:off x="567000" y="34740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 dirty="0">
                <a:solidFill>
                  <a:srgbClr val="F6F3EB"/>
                </a:solidFill>
                <a:effectLst/>
                <a:uFillTx/>
                <a:latin typeface="Georgia" panose="02040502050405020303" pitchFamily="18" charset="0"/>
                <a:ea typeface="Aptos Display"/>
              </a:rPr>
              <a:t>Before outward empire</a:t>
            </a:r>
            <a:endParaRPr lang="en-US" sz="2800" b="0" u="none" strike="noStrike" dirty="0">
              <a:solidFill>
                <a:srgbClr val="FFFFFF"/>
              </a:solidFill>
              <a:effectLst/>
              <a:uFillTx/>
              <a:latin typeface="Georgia" panose="02040502050405020303" pitchFamily="18" charset="0"/>
            </a:endParaRPr>
          </a:p>
        </p:txBody>
      </p:sp>
      <p:sp>
        <p:nvSpPr>
          <p:cNvPr id="79" name="Shape 5"/>
          <p:cNvSpPr/>
          <p:nvPr/>
        </p:nvSpPr>
        <p:spPr>
          <a:xfrm>
            <a:off x="566640" y="1023840"/>
            <a:ext cx="1005840" cy="360"/>
          </a:xfrm>
          <a:prstGeom prst="line">
            <a:avLst/>
          </a:prstGeom>
          <a:ln w="25400">
            <a:solidFill>
              <a:srgbClr val="A9823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80" name="Text 6"/>
          <p:cNvSpPr/>
          <p:nvPr/>
        </p:nvSpPr>
        <p:spPr>
          <a:xfrm>
            <a:off x="1664280" y="1051560"/>
            <a:ext cx="987516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" name="Text 7"/>
          <p:cNvSpPr/>
          <p:nvPr/>
        </p:nvSpPr>
        <p:spPr>
          <a:xfrm>
            <a:off x="6400800" y="2103120"/>
            <a:ext cx="4754520" cy="127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u="none" strike="noStrike" dirty="0">
                <a:solidFill>
                  <a:srgbClr val="F6F3EB"/>
                </a:solidFill>
                <a:effectLst/>
                <a:uFillTx/>
                <a:latin typeface="Aptos"/>
              </a:rPr>
              <a:t>Muslim Spain, African rule, Arabic learning and older trade worlds complicate the story that Europe “</a:t>
            </a:r>
            <a:r>
              <a:rPr lang="en-US" sz="2400" b="0" u="none" strike="noStrike" dirty="0" err="1">
                <a:solidFill>
                  <a:srgbClr val="F6F3EB"/>
                </a:solidFill>
                <a:effectLst/>
                <a:uFillTx/>
                <a:latin typeface="Aptos"/>
              </a:rPr>
              <a:t>civilised</a:t>
            </a:r>
            <a:r>
              <a:rPr lang="en-US" sz="2400" b="0" u="none" strike="noStrike" dirty="0">
                <a:solidFill>
                  <a:srgbClr val="F6F3EB"/>
                </a:solidFill>
                <a:effectLst/>
                <a:uFillTx/>
                <a:latin typeface="Aptos"/>
              </a:rPr>
              <a:t>” empty places.</a:t>
            </a:r>
            <a:endParaRPr lang="en-US" sz="2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" name="Text 8"/>
          <p:cNvSpPr/>
          <p:nvPr/>
        </p:nvSpPr>
        <p:spPr>
          <a:xfrm>
            <a:off x="6400800" y="3977640"/>
            <a:ext cx="5028840" cy="95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THE WORLD WAS NOT WAITING TO BE DISCOVERED.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9FE44D-0C2A-4B8B-FF49-557EF8A0F208}"/>
              </a:ext>
            </a:extLst>
          </p:cNvPr>
          <p:cNvSpPr txBox="1"/>
          <p:nvPr/>
        </p:nvSpPr>
        <p:spPr>
          <a:xfrm>
            <a:off x="1572480" y="896040"/>
            <a:ext cx="6094602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900" dirty="0">
                <a:solidFill>
                  <a:srgbClr val="D6A646"/>
                </a:solidFill>
                <a:latin typeface="Aptos" pitchFamily="34" charset="0"/>
              </a:rPr>
              <a:t>Europe in relation to Africa, Islam, Trade and Knowledge</a:t>
            </a:r>
            <a:endParaRPr lang="en-T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4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Image 0" descr="/mnt/data/a_dramatic_cinematic_seascape_at_sunset_dawn_overa.png"/>
          <p:cNvPicPr/>
          <p:nvPr/>
        </p:nvPicPr>
        <p:blipFill>
          <a:blip r:embed="rId3"/>
          <a:srcRect t="24" b="24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000000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 dirty="0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86" name="Text 1"/>
          <p:cNvSpPr/>
          <p:nvPr/>
        </p:nvSpPr>
        <p:spPr>
          <a:xfrm>
            <a:off x="567000" y="34740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 dirty="0">
                <a:solidFill>
                  <a:srgbClr val="F6F3EB"/>
                </a:solidFill>
                <a:effectLst/>
                <a:uFillTx/>
                <a:latin typeface="Georgia" panose="02040502050405020303" pitchFamily="18" charset="0"/>
                <a:ea typeface="Aptos Display"/>
              </a:rPr>
              <a:t>1415: The opening move</a:t>
            </a:r>
            <a:endParaRPr lang="en-US" sz="2800" b="0" u="none" strike="noStrike" dirty="0">
              <a:solidFill>
                <a:srgbClr val="FFFFFF"/>
              </a:solidFill>
              <a:effectLst/>
              <a:uFillTx/>
              <a:latin typeface="Georgia" panose="02040502050405020303" pitchFamily="18" charset="0"/>
            </a:endParaRPr>
          </a:p>
        </p:txBody>
      </p:sp>
      <p:sp>
        <p:nvSpPr>
          <p:cNvPr id="87" name="Shape 2"/>
          <p:cNvSpPr/>
          <p:nvPr/>
        </p:nvSpPr>
        <p:spPr>
          <a:xfrm>
            <a:off x="566640" y="1023840"/>
            <a:ext cx="1005840" cy="360"/>
          </a:xfrm>
          <a:prstGeom prst="line">
            <a:avLst/>
          </a:prstGeom>
          <a:ln w="25400">
            <a:solidFill>
              <a:srgbClr val="CBA15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88" name="Text 3"/>
          <p:cNvSpPr/>
          <p:nvPr/>
        </p:nvSpPr>
        <p:spPr>
          <a:xfrm>
            <a:off x="1664280" y="1051560"/>
            <a:ext cx="987516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tabLst>
                <a:tab pos="0" algn="l"/>
              </a:tabLst>
            </a:pPr>
            <a:r>
              <a:rPr lang="en-US" sz="1900" dirty="0">
                <a:solidFill>
                  <a:srgbClr val="D6A6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Ceuta shifts the beginning of the story</a:t>
            </a:r>
            <a:endParaRPr lang="en-US" sz="19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" name="Text 4"/>
          <p:cNvSpPr/>
          <p:nvPr/>
        </p:nvSpPr>
        <p:spPr>
          <a:xfrm>
            <a:off x="731520" y="2240280"/>
            <a:ext cx="3108600" cy="77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8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CEUTA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5"/>
          <p:cNvSpPr/>
          <p:nvPr/>
        </p:nvSpPr>
        <p:spPr>
          <a:xfrm>
            <a:off x="777240" y="3246119"/>
            <a:ext cx="7009674" cy="192096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850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300" b="0" u="none" strike="noStrike" dirty="0">
                <a:solidFill>
                  <a:srgbClr val="F6F3EB"/>
                </a:solidFill>
                <a:effectLst/>
                <a:uFillTx/>
                <a:latin typeface="Aptos"/>
              </a:rPr>
              <a:t>Portugal captures the North African port city. This as the first decisive chapter in six centuries of outward European expansion.</a:t>
            </a:r>
            <a:endParaRPr lang="en-US" sz="23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6"/>
          <p:cNvSpPr/>
          <p:nvPr/>
        </p:nvSpPr>
        <p:spPr>
          <a:xfrm>
            <a:off x="11475720" y="6492240"/>
            <a:ext cx="36540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B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 0" descr="/mnt/data/a_dramatic_high_detail_warm_sepia_and_dark_toned.png"/>
          <p:cNvPicPr/>
          <p:nvPr/>
        </p:nvPicPr>
        <p:blipFill>
          <a:blip r:embed="rId3"/>
          <a:srcRect t="24" b="24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000000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94" name="Text 1"/>
          <p:cNvSpPr/>
          <p:nvPr/>
        </p:nvSpPr>
        <p:spPr>
          <a:xfrm>
            <a:off x="567000" y="34740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 dirty="0">
                <a:solidFill>
                  <a:srgbClr val="F6F3EB"/>
                </a:solidFill>
                <a:effectLst/>
                <a:uFillTx/>
                <a:latin typeface="Georgia" panose="02040502050405020303" pitchFamily="18" charset="0"/>
                <a:ea typeface="Aptos Display"/>
              </a:rPr>
              <a:t>The intellectual architecture of conquest</a:t>
            </a:r>
            <a:endParaRPr lang="en-US" sz="2800" b="0" u="none" strike="noStrike" dirty="0">
              <a:solidFill>
                <a:srgbClr val="FFFFFF"/>
              </a:solidFill>
              <a:effectLst/>
              <a:uFillTx/>
              <a:latin typeface="Georgia" panose="02040502050405020303" pitchFamily="18" charset="0"/>
            </a:endParaRPr>
          </a:p>
        </p:txBody>
      </p:sp>
      <p:sp>
        <p:nvSpPr>
          <p:cNvPr id="95" name="Shape 2"/>
          <p:cNvSpPr/>
          <p:nvPr/>
        </p:nvSpPr>
        <p:spPr>
          <a:xfrm>
            <a:off x="566640" y="1023840"/>
            <a:ext cx="1005840" cy="360"/>
          </a:xfrm>
          <a:prstGeom prst="line">
            <a:avLst/>
          </a:prstGeom>
          <a:ln w="25400">
            <a:solidFill>
              <a:srgbClr val="CBA15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96" name="Text 3"/>
          <p:cNvSpPr/>
          <p:nvPr/>
        </p:nvSpPr>
        <p:spPr>
          <a:xfrm>
            <a:off x="1664280" y="1051560"/>
            <a:ext cx="987516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tabLst>
                <a:tab pos="0" algn="l"/>
              </a:tabLst>
            </a:pPr>
            <a:r>
              <a:rPr lang="en-US" sz="1900" dirty="0">
                <a:solidFill>
                  <a:srgbClr val="D6A6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Doctrine of Discovery gave empire a moral vocabulary</a:t>
            </a:r>
            <a:endParaRPr lang="en-US" sz="19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" name="Text 4"/>
          <p:cNvSpPr/>
          <p:nvPr/>
        </p:nvSpPr>
        <p:spPr>
          <a:xfrm>
            <a:off x="822960" y="1828800"/>
            <a:ext cx="50256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01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5"/>
          <p:cNvSpPr/>
          <p:nvPr/>
        </p:nvSpPr>
        <p:spPr>
          <a:xfrm>
            <a:off x="1417320" y="1792080"/>
            <a:ext cx="47545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F6F3EB"/>
                </a:solidFill>
                <a:effectLst/>
                <a:uFillTx/>
                <a:latin typeface="Aptos"/>
              </a:rPr>
              <a:t>Declare lands “empty”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6"/>
          <p:cNvSpPr/>
          <p:nvPr/>
        </p:nvSpPr>
        <p:spPr>
          <a:xfrm>
            <a:off x="822960" y="2487240"/>
            <a:ext cx="50256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02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0" name="Text 7"/>
          <p:cNvSpPr/>
          <p:nvPr/>
        </p:nvSpPr>
        <p:spPr>
          <a:xfrm>
            <a:off x="1417320" y="2450520"/>
            <a:ext cx="47545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F6F3EB"/>
                </a:solidFill>
                <a:effectLst/>
                <a:uFillTx/>
                <a:latin typeface="Aptos"/>
              </a:rPr>
              <a:t>Seize the land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1" name="Text 8"/>
          <p:cNvSpPr/>
          <p:nvPr/>
        </p:nvSpPr>
        <p:spPr>
          <a:xfrm>
            <a:off x="822960" y="3145680"/>
            <a:ext cx="50256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03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 9"/>
          <p:cNvSpPr/>
          <p:nvPr/>
        </p:nvSpPr>
        <p:spPr>
          <a:xfrm>
            <a:off x="1417320" y="3108960"/>
            <a:ext cx="47545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F6F3EB"/>
                </a:solidFill>
                <a:effectLst/>
                <a:uFillTx/>
                <a:latin typeface="Aptos"/>
              </a:rPr>
              <a:t>Seize the wealth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10"/>
          <p:cNvSpPr/>
          <p:nvPr/>
        </p:nvSpPr>
        <p:spPr>
          <a:xfrm>
            <a:off x="822960" y="3803760"/>
            <a:ext cx="50256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04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4" name="Text 11"/>
          <p:cNvSpPr/>
          <p:nvPr/>
        </p:nvSpPr>
        <p:spPr>
          <a:xfrm>
            <a:off x="1417320" y="3767400"/>
            <a:ext cx="47545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F6F3EB"/>
                </a:solidFill>
                <a:effectLst/>
                <a:uFillTx/>
                <a:latin typeface="Aptos"/>
              </a:rPr>
              <a:t>Kill those who resist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12"/>
          <p:cNvSpPr/>
          <p:nvPr/>
        </p:nvSpPr>
        <p:spPr>
          <a:xfrm>
            <a:off x="822960" y="4462200"/>
            <a:ext cx="50256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05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13"/>
          <p:cNvSpPr/>
          <p:nvPr/>
        </p:nvSpPr>
        <p:spPr>
          <a:xfrm>
            <a:off x="1417320" y="4425840"/>
            <a:ext cx="47545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F6F3EB"/>
                </a:solidFill>
                <a:effectLst/>
                <a:uFillTx/>
                <a:latin typeface="Aptos"/>
              </a:rPr>
              <a:t>Reduce survivors to slavery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7" name="Text 14"/>
          <p:cNvSpPr/>
          <p:nvPr/>
        </p:nvSpPr>
        <p:spPr>
          <a:xfrm>
            <a:off x="6171840" y="4042081"/>
            <a:ext cx="4754880" cy="13067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 dirty="0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THE SYSTEM NEEDED A JUSTIFICATION BEFORE IT BECAME A HABIT.</a:t>
            </a:r>
            <a:endParaRPr lang="en-US" sz="2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 15"/>
          <p:cNvSpPr/>
          <p:nvPr/>
        </p:nvSpPr>
        <p:spPr>
          <a:xfrm>
            <a:off x="11475720" y="6492240"/>
            <a:ext cx="36540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32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 0"/>
          <p:cNvSpPr/>
          <p:nvPr/>
        </p:nvSpPr>
        <p:spPr>
          <a:xfrm>
            <a:off x="457200" y="146160"/>
            <a:ext cx="438876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F6F3EB"/>
                </a:solidFill>
                <a:effectLst/>
                <a:uFillTx/>
                <a:latin typeface="Aptos"/>
              </a:rPr>
              <a:t>30TH ANNUAL EMANCIPATION LECTURE • 2026</a:t>
            </a:r>
            <a:endParaRPr lang="en-US" sz="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1"/>
          <p:cNvSpPr/>
          <p:nvPr/>
        </p:nvSpPr>
        <p:spPr>
          <a:xfrm>
            <a:off x="8321040" y="146160"/>
            <a:ext cx="338292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F6F3EB"/>
                </a:solidFill>
                <a:effectLst/>
                <a:uFillTx/>
                <a:latin typeface="Aptos"/>
              </a:rPr>
              <a:t>ENDING 600 YEARS OF WHITE EMPIRE</a:t>
            </a:r>
            <a:endParaRPr lang="en-US" sz="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" name="Text 2"/>
          <p:cNvSpPr/>
          <p:nvPr/>
        </p:nvSpPr>
        <p:spPr>
          <a:xfrm>
            <a:off x="567000" y="34740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 dirty="0">
                <a:solidFill>
                  <a:srgbClr val="F6F3EB"/>
                </a:solidFill>
                <a:effectLst/>
                <a:uFillTx/>
                <a:latin typeface="Georgia" panose="02040502050405020303" pitchFamily="18" charset="0"/>
                <a:ea typeface="Aptos Display"/>
              </a:rPr>
              <a:t>From religious decree to racial order</a:t>
            </a:r>
            <a:endParaRPr lang="en-US" sz="2800" b="0" u="none" strike="noStrike" dirty="0">
              <a:solidFill>
                <a:srgbClr val="FFFFFF"/>
              </a:solidFill>
              <a:effectLst/>
              <a:uFillTx/>
              <a:latin typeface="Georgia" panose="02040502050405020303" pitchFamily="18" charset="0"/>
            </a:endParaRPr>
          </a:p>
        </p:txBody>
      </p:sp>
      <p:sp>
        <p:nvSpPr>
          <p:cNvPr id="112" name="Shape 3"/>
          <p:cNvSpPr/>
          <p:nvPr/>
        </p:nvSpPr>
        <p:spPr>
          <a:xfrm>
            <a:off x="566640" y="1023840"/>
            <a:ext cx="1005840" cy="360"/>
          </a:xfrm>
          <a:prstGeom prst="line">
            <a:avLst/>
          </a:prstGeom>
          <a:ln w="25400">
            <a:solidFill>
              <a:srgbClr val="CBA15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13" name="Text 4"/>
          <p:cNvSpPr/>
          <p:nvPr/>
        </p:nvSpPr>
        <p:spPr>
          <a:xfrm>
            <a:off x="1664280" y="1051560"/>
            <a:ext cx="987516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20000"/>
          </a:bodyPr>
          <a:lstStyle/>
          <a:p>
            <a:pPr>
              <a:tabLst>
                <a:tab pos="0" algn="l"/>
              </a:tabLst>
            </a:pPr>
            <a:r>
              <a:rPr lang="en-US" sz="2100" dirty="0">
                <a:solidFill>
                  <a:srgbClr val="D6A6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idea outlived its first religious frame</a:t>
            </a:r>
            <a:r>
              <a:rPr lang="en-US" sz="1600" dirty="0">
                <a:solidFill>
                  <a:srgbClr val="D6A64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4" name="Text 5"/>
          <p:cNvSpPr/>
          <p:nvPr/>
        </p:nvSpPr>
        <p:spPr>
          <a:xfrm>
            <a:off x="868680" y="1874520"/>
            <a:ext cx="292572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CATHOLIC EUROPE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Text 6"/>
          <p:cNvSpPr/>
          <p:nvPr/>
        </p:nvSpPr>
        <p:spPr>
          <a:xfrm>
            <a:off x="4041720" y="1874520"/>
            <a:ext cx="45684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 dirty="0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→</a:t>
            </a:r>
            <a:endParaRPr lang="en-US" sz="2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7"/>
          <p:cNvSpPr/>
          <p:nvPr/>
        </p:nvSpPr>
        <p:spPr>
          <a:xfrm>
            <a:off x="4681800" y="1874520"/>
            <a:ext cx="31086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850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PROTESTANT EUROPE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 8"/>
          <p:cNvSpPr/>
          <p:nvPr/>
        </p:nvSpPr>
        <p:spPr>
          <a:xfrm>
            <a:off x="7992000" y="1874520"/>
            <a:ext cx="45684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→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 9"/>
          <p:cNvSpPr/>
          <p:nvPr/>
        </p:nvSpPr>
        <p:spPr>
          <a:xfrm>
            <a:off x="8595360" y="1874520"/>
            <a:ext cx="292572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WHITE SUPREMACY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9" name="Text 10"/>
          <p:cNvSpPr/>
          <p:nvPr/>
        </p:nvSpPr>
        <p:spPr>
          <a:xfrm>
            <a:off x="1143000" y="3337560"/>
            <a:ext cx="9509400" cy="100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dirty="0">
                <a:solidFill>
                  <a:srgbClr val="F6F3EB"/>
                </a:solidFill>
                <a:latin typeface="Aptos"/>
              </a:rPr>
              <a:t>C</a:t>
            </a:r>
            <a:r>
              <a:rPr lang="en-US" sz="2400" b="0" u="none" strike="noStrike" dirty="0">
                <a:solidFill>
                  <a:srgbClr val="F6F3EB"/>
                </a:solidFill>
                <a:effectLst/>
                <a:uFillTx/>
                <a:latin typeface="Aptos"/>
              </a:rPr>
              <a:t>ontinuity of mindset: non-European peoples were treated as lesser, sub-human and destined for rule by others.</a:t>
            </a:r>
            <a:endParaRPr lang="en-US" sz="2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0" name="Text 11"/>
          <p:cNvSpPr/>
          <p:nvPr/>
        </p:nvSpPr>
        <p:spPr>
          <a:xfrm>
            <a:off x="1143000" y="4754880"/>
            <a:ext cx="969228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500" b="1" u="none" strike="noStrike">
                <a:solidFill>
                  <a:srgbClr val="F6F3EB"/>
                </a:solidFill>
                <a:effectLst/>
                <a:uFillTx/>
                <a:latin typeface="Aptos Display"/>
                <a:ea typeface="Aptos Display"/>
              </a:rPr>
              <a:t>AN IDEA CAN CHANGE CLOTHES AND STILL DO THE SAME WORK.</a:t>
            </a:r>
            <a:endParaRPr lang="en-US" sz="2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</a:majorFont>
      <a:minorFont>
        <a:latin typeface="Aptos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998</TotalTime>
  <Words>1479</Words>
  <Application>Microsoft Office PowerPoint</Application>
  <PresentationFormat>Widescreen</PresentationFormat>
  <Paragraphs>291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Aptos</vt:lpstr>
      <vt:lpstr>Aptos Display</vt:lpstr>
      <vt:lpstr>Arial</vt:lpstr>
      <vt:lpstr>Calibri</vt:lpstr>
      <vt:lpstr>Georgia</vt:lpstr>
      <vt:lpstr>Symbol</vt:lpstr>
      <vt:lpstr>Times New Roman</vt:lpstr>
      <vt:lpstr>Wingdings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Islamic Resource Society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Yuusuf Abdullah</cp:lastModifiedBy>
  <cp:revision>6</cp:revision>
  <dcterms:modified xsi:type="dcterms:W3CDTF">2026-07-26T15:29:22Z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2026-07-25T17:01:27Z</dcterms:created>
  <dc:creator>OpenAI</dc:creator>
  <dc:description/>
  <dc:language>en-US</dc:language>
  <cp:lastModifiedBy>OpenAI</cp:lastModifiedBy>
  <dcterms:modified xsi:type="dcterms:W3CDTF">2026-07-25T17:01:27Z</dcterms:modified>
  <cp:revision>1</cp:revision>
  <dc:subject>Emancipation Lecture 2026</dc:subject>
  <dc:title>Ending 600 Years of White Empire - Story Integrated Visual Deck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24</vt:r8>
  </property>
  <property fmtid="{D5CDD505-2E9C-101B-9397-08002B2CF9AE}" pid="3" name="PresentationFormat">
    <vt:lpwstr>On-screen Show (16:9)</vt:lpwstr>
  </property>
  <property fmtid="{D5CDD505-2E9C-101B-9397-08002B2CF9AE}" pid="4" name="Slides">
    <vt:r8>24</vt:r8>
  </property>
</Properties>
</file>